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87" r:id="rId1"/>
  </p:sldMasterIdLst>
  <p:sldIdLst>
    <p:sldId id="256" r:id="rId2"/>
    <p:sldId id="262" r:id="rId3"/>
    <p:sldId id="263" r:id="rId4"/>
    <p:sldId id="264" r:id="rId5"/>
    <p:sldId id="257" r:id="rId6"/>
    <p:sldId id="258" r:id="rId7"/>
    <p:sldId id="259" r:id="rId8"/>
    <p:sldId id="260" r:id="rId9"/>
    <p:sldId id="261"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hyperlink" Target="http://en.wikipedia.org/wiki/File:Blank-cd.jpg" TargetMode="External"/><Relationship Id="rId1" Type="http://schemas.openxmlformats.org/officeDocument/2006/relationships/image" Target="../media/image1.jpg"/></Relationships>
</file>

<file path=ppt/diagrams/_rels/drawing1.xml.rels><?xml version="1.0" encoding="UTF-8" standalone="yes"?>
<Relationships xmlns="http://schemas.openxmlformats.org/package/2006/relationships"><Relationship Id="rId2" Type="http://schemas.openxmlformats.org/officeDocument/2006/relationships/hyperlink" Target="http://en.wikipedia.org/wiki/File:Blank-cd.jpg" TargetMode="External"/><Relationship Id="rId1" Type="http://schemas.openxmlformats.org/officeDocument/2006/relationships/image" Target="../media/image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3EA39A-95AD-4378-97CC-381BC27B7030}" type="doc">
      <dgm:prSet loTypeId="urn:microsoft.com/office/officeart/2005/8/layout/vList3" loCatId="list" qsTypeId="urn:microsoft.com/office/officeart/2005/8/quickstyle/3d3" qsCatId="3D" csTypeId="urn:microsoft.com/office/officeart/2005/8/colors/accent1_2" csCatId="accent1" phldr="1"/>
      <dgm:spPr/>
      <dgm:t>
        <a:bodyPr/>
        <a:lstStyle/>
        <a:p>
          <a:endParaRPr lang="en-US"/>
        </a:p>
      </dgm:t>
    </dgm:pt>
    <dgm:pt modelId="{AABEB615-250A-4A13-8463-11466268E6BC}">
      <dgm:prSet/>
      <dgm:spPr/>
      <dgm:t>
        <a:bodyPr/>
        <a:lstStyle/>
        <a:p>
          <a:r>
            <a:rPr lang="en-US" b="1" u="sng"/>
            <a:t>ADVANCEMENTS IN PHYSICAL STORAGE  DEVICES</a:t>
          </a:r>
          <a:endParaRPr lang="en-US"/>
        </a:p>
      </dgm:t>
    </dgm:pt>
    <dgm:pt modelId="{BF71EB52-416F-49E2-B5E6-53C783C588A4}" type="parTrans" cxnId="{6EB81892-6A37-4A2A-9894-78EC5863B59E}">
      <dgm:prSet/>
      <dgm:spPr/>
      <dgm:t>
        <a:bodyPr/>
        <a:lstStyle/>
        <a:p>
          <a:endParaRPr lang="en-US"/>
        </a:p>
      </dgm:t>
    </dgm:pt>
    <dgm:pt modelId="{2F60B546-FD36-42BF-95AD-0E58DAB523B6}" type="sibTrans" cxnId="{6EB81892-6A37-4A2A-9894-78EC5863B59E}">
      <dgm:prSet/>
      <dgm:spPr/>
      <dgm:t>
        <a:bodyPr/>
        <a:lstStyle/>
        <a:p>
          <a:endParaRPr lang="en-US"/>
        </a:p>
      </dgm:t>
    </dgm:pt>
    <dgm:pt modelId="{85C9B88F-4493-4F9F-89F7-F61BCAD98C89}" type="pres">
      <dgm:prSet presAssocID="{CA3EA39A-95AD-4378-97CC-381BC27B7030}" presName="linearFlow" presStyleCnt="0">
        <dgm:presLayoutVars>
          <dgm:dir/>
          <dgm:resizeHandles val="exact"/>
        </dgm:presLayoutVars>
      </dgm:prSet>
      <dgm:spPr/>
    </dgm:pt>
    <dgm:pt modelId="{19B2AD16-CC16-4A4D-B060-2BF06E355FF2}" type="pres">
      <dgm:prSet presAssocID="{AABEB615-250A-4A13-8463-11466268E6BC}" presName="composite" presStyleCnt="0"/>
      <dgm:spPr/>
    </dgm:pt>
    <dgm:pt modelId="{553A2316-C6E2-43B9-850C-7D8E5762CEE6}" type="pres">
      <dgm:prSet presAssocID="{AABEB615-250A-4A13-8463-11466268E6BC}"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96A7254A-D707-47F9-9ECE-03481A656DF1}" type="pres">
      <dgm:prSet presAssocID="{AABEB615-250A-4A13-8463-11466268E6BC}" presName="txShp" presStyleLbl="node1" presStyleIdx="0" presStyleCnt="1">
        <dgm:presLayoutVars>
          <dgm:bulletEnabled val="1"/>
        </dgm:presLayoutVars>
      </dgm:prSet>
      <dgm:spPr/>
    </dgm:pt>
  </dgm:ptLst>
  <dgm:cxnLst>
    <dgm:cxn modelId="{37706E69-B756-41FE-AFA2-E256D7C28E8B}" type="presOf" srcId="{AABEB615-250A-4A13-8463-11466268E6BC}" destId="{96A7254A-D707-47F9-9ECE-03481A656DF1}" srcOrd="0" destOrd="0" presId="urn:microsoft.com/office/officeart/2005/8/layout/vList3"/>
    <dgm:cxn modelId="{847FB277-3662-4561-BA40-CFF008DC8737}" type="presOf" srcId="{CA3EA39A-95AD-4378-97CC-381BC27B7030}" destId="{85C9B88F-4493-4F9F-89F7-F61BCAD98C89}" srcOrd="0" destOrd="0" presId="urn:microsoft.com/office/officeart/2005/8/layout/vList3"/>
    <dgm:cxn modelId="{6EB81892-6A37-4A2A-9894-78EC5863B59E}" srcId="{CA3EA39A-95AD-4378-97CC-381BC27B7030}" destId="{AABEB615-250A-4A13-8463-11466268E6BC}" srcOrd="0" destOrd="0" parTransId="{BF71EB52-416F-49E2-B5E6-53C783C588A4}" sibTransId="{2F60B546-FD36-42BF-95AD-0E58DAB523B6}"/>
    <dgm:cxn modelId="{EEC9038C-9474-41C4-9A36-23E43721F60D}" type="presParOf" srcId="{85C9B88F-4493-4F9F-89F7-F61BCAD98C89}" destId="{19B2AD16-CC16-4A4D-B060-2BF06E355FF2}" srcOrd="0" destOrd="0" presId="urn:microsoft.com/office/officeart/2005/8/layout/vList3"/>
    <dgm:cxn modelId="{F3A14686-088A-4DA7-8574-5A2913D8D737}" type="presParOf" srcId="{19B2AD16-CC16-4A4D-B060-2BF06E355FF2}" destId="{553A2316-C6E2-43B9-850C-7D8E5762CEE6}" srcOrd="0" destOrd="0" presId="urn:microsoft.com/office/officeart/2005/8/layout/vList3"/>
    <dgm:cxn modelId="{06C17483-A845-4991-A7BE-3886DDBD04CB}" type="presParOf" srcId="{19B2AD16-CC16-4A4D-B060-2BF06E355FF2}" destId="{96A7254A-D707-47F9-9ECE-03481A656DF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E82859-0C26-4F8E-B971-57877AC82C73}"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42AFC8B6-DEAA-4561-ACC0-4F11C32BB986}">
      <dgm:prSet custT="1"/>
      <dgm:spPr/>
      <dgm:t>
        <a:bodyPr/>
        <a:lstStyle/>
        <a:p>
          <a:r>
            <a:rPr lang="en-US" sz="2000" b="1" dirty="0"/>
            <a:t>Holographic Storage:</a:t>
          </a:r>
          <a:r>
            <a:rPr lang="en-US" sz="1800" dirty="0"/>
            <a:t> this type of storage seeks to combine two laser beams to create a pattern on photosensitive media resulting in a three-dimensional (3D) image. It is being enabled with much higher density storage and archival capabilities. The goal with this development it to store terabytes of data on a very flat surface – no thicker than the width of several CD’s.</a:t>
          </a:r>
        </a:p>
      </dgm:t>
    </dgm:pt>
    <dgm:pt modelId="{53B42624-A12B-42B6-B9DC-17A6C715029D}" type="parTrans" cxnId="{D1D30D27-2268-47A1-AF1E-DC3B3724E099}">
      <dgm:prSet/>
      <dgm:spPr/>
      <dgm:t>
        <a:bodyPr/>
        <a:lstStyle/>
        <a:p>
          <a:endParaRPr lang="en-US"/>
        </a:p>
      </dgm:t>
    </dgm:pt>
    <dgm:pt modelId="{53556361-1C9D-47D1-916A-3B13DB5EEB6B}" type="sibTrans" cxnId="{D1D30D27-2268-47A1-AF1E-DC3B3724E099}">
      <dgm:prSet/>
      <dgm:spPr/>
      <dgm:t>
        <a:bodyPr/>
        <a:lstStyle/>
        <a:p>
          <a:endParaRPr lang="en-US"/>
        </a:p>
      </dgm:t>
    </dgm:pt>
    <dgm:pt modelId="{B473FF82-2AE2-4046-A5B1-A8F5DB1B00C4}">
      <dgm:prSet custT="1"/>
      <dgm:spPr/>
      <dgm:t>
        <a:bodyPr/>
        <a:lstStyle/>
        <a:p>
          <a:r>
            <a:rPr lang="en-US" sz="2000" b="1" dirty="0"/>
            <a:t>Wireless Memory Cards:</a:t>
          </a:r>
          <a:r>
            <a:rPr lang="en-US" sz="2000" dirty="0"/>
            <a:t> </a:t>
          </a:r>
          <a:r>
            <a:rPr lang="en-US" sz="1800" dirty="0"/>
            <a:t>This memory card uses all the features of a typical flash memory card but combines them with wireless circuitry. This enables the card to be wirelessly connected to a PC which allows for easy transfer of storage such as pictures. Digital photography currently utilizes this technology but more uses are being developed. </a:t>
          </a:r>
          <a:endParaRPr lang="en-US" sz="1600" dirty="0"/>
        </a:p>
      </dgm:t>
    </dgm:pt>
    <dgm:pt modelId="{AE0704C8-FDA1-4404-BE29-8DB16EF05F16}" type="parTrans" cxnId="{BE239531-7BF9-4889-8EC3-21D14E073358}">
      <dgm:prSet/>
      <dgm:spPr/>
      <dgm:t>
        <a:bodyPr/>
        <a:lstStyle/>
        <a:p>
          <a:endParaRPr lang="en-US"/>
        </a:p>
      </dgm:t>
    </dgm:pt>
    <dgm:pt modelId="{3A0B7380-A5CC-48F5-9E82-CF2023550F92}" type="sibTrans" cxnId="{BE239531-7BF9-4889-8EC3-21D14E073358}">
      <dgm:prSet/>
      <dgm:spPr/>
      <dgm:t>
        <a:bodyPr/>
        <a:lstStyle/>
        <a:p>
          <a:endParaRPr lang="en-US"/>
        </a:p>
      </dgm:t>
    </dgm:pt>
    <dgm:pt modelId="{D16BA8C9-F4F6-4531-AC09-723DBA70A8D1}">
      <dgm:prSet custT="1"/>
      <dgm:spPr/>
      <dgm:t>
        <a:bodyPr/>
        <a:lstStyle/>
        <a:p>
          <a:r>
            <a:rPr lang="en-US" sz="2000" b="1" dirty="0"/>
            <a:t>Racetrack Memory:</a:t>
          </a:r>
          <a:r>
            <a:rPr lang="en-US" sz="2000" dirty="0"/>
            <a:t> R</a:t>
          </a:r>
          <a:r>
            <a:rPr lang="en-US" sz="1800" dirty="0"/>
            <a:t>acetrack memory tends to eliminate the use of physical hard drives and flash memory completely as they are a reduced size with more space. This new technology is currently being developed to use the spin of electrons to store information. Transferring and receiving would be done at much higher rates with the storage capability of 10,000x more than today’s hard drive and flash memory.</a:t>
          </a:r>
        </a:p>
      </dgm:t>
    </dgm:pt>
    <dgm:pt modelId="{0DA8583B-D1E0-4E7A-A753-D63D7D25DF25}" type="parTrans" cxnId="{1D1CC350-9532-4DAE-8C40-CF45F6A5189A}">
      <dgm:prSet/>
      <dgm:spPr/>
      <dgm:t>
        <a:bodyPr/>
        <a:lstStyle/>
        <a:p>
          <a:endParaRPr lang="en-US"/>
        </a:p>
      </dgm:t>
    </dgm:pt>
    <dgm:pt modelId="{DCB1E04D-4AEC-455F-AC6F-027C039B0B48}" type="sibTrans" cxnId="{1D1CC350-9532-4DAE-8C40-CF45F6A5189A}">
      <dgm:prSet/>
      <dgm:spPr/>
      <dgm:t>
        <a:bodyPr/>
        <a:lstStyle/>
        <a:p>
          <a:endParaRPr lang="en-US"/>
        </a:p>
      </dgm:t>
    </dgm:pt>
    <dgm:pt modelId="{616BEFF9-06C9-4859-B64B-E2BD1EAC07A7}" type="pres">
      <dgm:prSet presAssocID="{E3E82859-0C26-4F8E-B971-57877AC82C73}" presName="linear" presStyleCnt="0">
        <dgm:presLayoutVars>
          <dgm:animLvl val="lvl"/>
          <dgm:resizeHandles val="exact"/>
        </dgm:presLayoutVars>
      </dgm:prSet>
      <dgm:spPr/>
    </dgm:pt>
    <dgm:pt modelId="{C00F118B-CD4C-4E4F-8D97-FE0395E437C3}" type="pres">
      <dgm:prSet presAssocID="{42AFC8B6-DEAA-4561-ACC0-4F11C32BB986}" presName="parentText" presStyleLbl="node1" presStyleIdx="0" presStyleCnt="3">
        <dgm:presLayoutVars>
          <dgm:chMax val="0"/>
          <dgm:bulletEnabled val="1"/>
        </dgm:presLayoutVars>
      </dgm:prSet>
      <dgm:spPr/>
    </dgm:pt>
    <dgm:pt modelId="{C8500951-56A1-4544-8868-2E44185A0683}" type="pres">
      <dgm:prSet presAssocID="{53556361-1C9D-47D1-916A-3B13DB5EEB6B}" presName="spacer" presStyleCnt="0"/>
      <dgm:spPr/>
    </dgm:pt>
    <dgm:pt modelId="{F4FB3EAA-F96E-4F9C-BA76-487578816E23}" type="pres">
      <dgm:prSet presAssocID="{B473FF82-2AE2-4046-A5B1-A8F5DB1B00C4}" presName="parentText" presStyleLbl="node1" presStyleIdx="1" presStyleCnt="3">
        <dgm:presLayoutVars>
          <dgm:chMax val="0"/>
          <dgm:bulletEnabled val="1"/>
        </dgm:presLayoutVars>
      </dgm:prSet>
      <dgm:spPr/>
    </dgm:pt>
    <dgm:pt modelId="{4C78E243-5F4F-4291-8156-11B04ED24B28}" type="pres">
      <dgm:prSet presAssocID="{3A0B7380-A5CC-48F5-9E82-CF2023550F92}" presName="spacer" presStyleCnt="0"/>
      <dgm:spPr/>
    </dgm:pt>
    <dgm:pt modelId="{A9182A5F-5C81-457E-9F93-2984279FC3FE}" type="pres">
      <dgm:prSet presAssocID="{D16BA8C9-F4F6-4531-AC09-723DBA70A8D1}" presName="parentText" presStyleLbl="node1" presStyleIdx="2" presStyleCnt="3">
        <dgm:presLayoutVars>
          <dgm:chMax val="0"/>
          <dgm:bulletEnabled val="1"/>
        </dgm:presLayoutVars>
      </dgm:prSet>
      <dgm:spPr/>
    </dgm:pt>
  </dgm:ptLst>
  <dgm:cxnLst>
    <dgm:cxn modelId="{3FBE4111-71A9-46C0-9FFB-B9028A53D544}" type="presOf" srcId="{B473FF82-2AE2-4046-A5B1-A8F5DB1B00C4}" destId="{F4FB3EAA-F96E-4F9C-BA76-487578816E23}" srcOrd="0" destOrd="0" presId="urn:microsoft.com/office/officeart/2005/8/layout/vList2"/>
    <dgm:cxn modelId="{D1D30D27-2268-47A1-AF1E-DC3B3724E099}" srcId="{E3E82859-0C26-4F8E-B971-57877AC82C73}" destId="{42AFC8B6-DEAA-4561-ACC0-4F11C32BB986}" srcOrd="0" destOrd="0" parTransId="{53B42624-A12B-42B6-B9DC-17A6C715029D}" sibTransId="{53556361-1C9D-47D1-916A-3B13DB5EEB6B}"/>
    <dgm:cxn modelId="{BE239531-7BF9-4889-8EC3-21D14E073358}" srcId="{E3E82859-0C26-4F8E-B971-57877AC82C73}" destId="{B473FF82-2AE2-4046-A5B1-A8F5DB1B00C4}" srcOrd="1" destOrd="0" parTransId="{AE0704C8-FDA1-4404-BE29-8DB16EF05F16}" sibTransId="{3A0B7380-A5CC-48F5-9E82-CF2023550F92}"/>
    <dgm:cxn modelId="{2371D63C-6BAA-4B33-9F82-AA13EFA36F5B}" type="presOf" srcId="{42AFC8B6-DEAA-4561-ACC0-4F11C32BB986}" destId="{C00F118B-CD4C-4E4F-8D97-FE0395E437C3}" srcOrd="0" destOrd="0" presId="urn:microsoft.com/office/officeart/2005/8/layout/vList2"/>
    <dgm:cxn modelId="{A949EB48-E3EE-46C0-8C45-27DF6C6B8177}" type="presOf" srcId="{E3E82859-0C26-4F8E-B971-57877AC82C73}" destId="{616BEFF9-06C9-4859-B64B-E2BD1EAC07A7}" srcOrd="0" destOrd="0" presId="urn:microsoft.com/office/officeart/2005/8/layout/vList2"/>
    <dgm:cxn modelId="{D206584C-789E-490E-9B97-B31289C2EBC4}" type="presOf" srcId="{D16BA8C9-F4F6-4531-AC09-723DBA70A8D1}" destId="{A9182A5F-5C81-457E-9F93-2984279FC3FE}" srcOrd="0" destOrd="0" presId="urn:microsoft.com/office/officeart/2005/8/layout/vList2"/>
    <dgm:cxn modelId="{1D1CC350-9532-4DAE-8C40-CF45F6A5189A}" srcId="{E3E82859-0C26-4F8E-B971-57877AC82C73}" destId="{D16BA8C9-F4F6-4531-AC09-723DBA70A8D1}" srcOrd="2" destOrd="0" parTransId="{0DA8583B-D1E0-4E7A-A753-D63D7D25DF25}" sibTransId="{DCB1E04D-4AEC-455F-AC6F-027C039B0B48}"/>
    <dgm:cxn modelId="{7DB7D564-A8EE-439D-B92C-768E066F3BC4}" type="presParOf" srcId="{616BEFF9-06C9-4859-B64B-E2BD1EAC07A7}" destId="{C00F118B-CD4C-4E4F-8D97-FE0395E437C3}" srcOrd="0" destOrd="0" presId="urn:microsoft.com/office/officeart/2005/8/layout/vList2"/>
    <dgm:cxn modelId="{4DC4FD5F-3508-4212-A721-4AA77E54BA93}" type="presParOf" srcId="{616BEFF9-06C9-4859-B64B-E2BD1EAC07A7}" destId="{C8500951-56A1-4544-8868-2E44185A0683}" srcOrd="1" destOrd="0" presId="urn:microsoft.com/office/officeart/2005/8/layout/vList2"/>
    <dgm:cxn modelId="{C9C6DCA2-FACA-4E09-AF02-F306360328A7}" type="presParOf" srcId="{616BEFF9-06C9-4859-B64B-E2BD1EAC07A7}" destId="{F4FB3EAA-F96E-4F9C-BA76-487578816E23}" srcOrd="2" destOrd="0" presId="urn:microsoft.com/office/officeart/2005/8/layout/vList2"/>
    <dgm:cxn modelId="{E1B46557-F198-4EBC-8564-82F48589EDF8}" type="presParOf" srcId="{616BEFF9-06C9-4859-B64B-E2BD1EAC07A7}" destId="{4C78E243-5F4F-4291-8156-11B04ED24B28}" srcOrd="3" destOrd="0" presId="urn:microsoft.com/office/officeart/2005/8/layout/vList2"/>
    <dgm:cxn modelId="{DA581AEA-8864-4374-B64A-5BCDA634A8D8}" type="presParOf" srcId="{616BEFF9-06C9-4859-B64B-E2BD1EAC07A7}" destId="{A9182A5F-5C81-457E-9F93-2984279FC3F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7254A-D707-47F9-9ECE-03481A656DF1}">
      <dsp:nvSpPr>
        <dsp:cNvPr id="0" name=""/>
        <dsp:cNvSpPr/>
      </dsp:nvSpPr>
      <dsp:spPr>
        <a:xfrm rot="10800000">
          <a:off x="1845746" y="0"/>
          <a:ext cx="5371338" cy="1971261"/>
        </a:xfrm>
        <a:prstGeom prst="homePlat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69271" tIns="129540" rIns="241808" bIns="129540" numCol="1" spcCol="1270" anchor="ctr" anchorCtr="0">
          <a:noAutofit/>
        </a:bodyPr>
        <a:lstStyle/>
        <a:p>
          <a:pPr marL="0" lvl="0" indent="0" algn="ctr" defTabSz="1511300">
            <a:lnSpc>
              <a:spcPct val="90000"/>
            </a:lnSpc>
            <a:spcBef>
              <a:spcPct val="0"/>
            </a:spcBef>
            <a:spcAft>
              <a:spcPct val="35000"/>
            </a:spcAft>
            <a:buNone/>
          </a:pPr>
          <a:r>
            <a:rPr lang="en-US" sz="3400" b="1" u="sng" kern="1200"/>
            <a:t>ADVANCEMENTS IN PHYSICAL STORAGE  DEVICES</a:t>
          </a:r>
          <a:endParaRPr lang="en-US" sz="3400" kern="1200"/>
        </a:p>
      </dsp:txBody>
      <dsp:txXfrm rot="10800000">
        <a:off x="2338561" y="0"/>
        <a:ext cx="4878523" cy="1971261"/>
      </dsp:txXfrm>
    </dsp:sp>
    <dsp:sp modelId="{553A2316-C6E2-43B9-850C-7D8E5762CEE6}">
      <dsp:nvSpPr>
        <dsp:cNvPr id="0" name=""/>
        <dsp:cNvSpPr/>
      </dsp:nvSpPr>
      <dsp:spPr>
        <a:xfrm>
          <a:off x="860115" y="0"/>
          <a:ext cx="1971261" cy="1971261"/>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F118B-CD4C-4E4F-8D97-FE0395E437C3}">
      <dsp:nvSpPr>
        <dsp:cNvPr id="0" name=""/>
        <dsp:cNvSpPr/>
      </dsp:nvSpPr>
      <dsp:spPr>
        <a:xfrm>
          <a:off x="0" y="166"/>
          <a:ext cx="6513603" cy="1952163"/>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Holographic Storage:</a:t>
          </a:r>
          <a:r>
            <a:rPr lang="en-US" sz="1800" kern="1200" dirty="0"/>
            <a:t> this type of storage seeks to combine two laser beams to create a pattern on photosensitive media resulting in a three-dimensional (3D) image. It is being enabled with much higher density storage and archival capabilities. The goal with this development it to store terabytes of data on a very flat surface – no thicker than the width of several CD’s.</a:t>
          </a:r>
        </a:p>
      </dsp:txBody>
      <dsp:txXfrm>
        <a:off x="95297" y="95463"/>
        <a:ext cx="6323009" cy="1761569"/>
      </dsp:txXfrm>
    </dsp:sp>
    <dsp:sp modelId="{F4FB3EAA-F96E-4F9C-BA76-487578816E23}">
      <dsp:nvSpPr>
        <dsp:cNvPr id="0" name=""/>
        <dsp:cNvSpPr/>
      </dsp:nvSpPr>
      <dsp:spPr>
        <a:xfrm>
          <a:off x="0" y="1966631"/>
          <a:ext cx="6513603" cy="1952163"/>
        </a:xfrm>
        <a:prstGeom prst="roundRect">
          <a:avLst/>
        </a:prstGeom>
        <a:gradFill rotWithShape="0">
          <a:gsLst>
            <a:gs pos="0">
              <a:schemeClr val="accent5">
                <a:hueOff val="1247628"/>
                <a:satOff val="-25244"/>
                <a:lumOff val="784"/>
                <a:alphaOff val="0"/>
                <a:tint val="96000"/>
                <a:lumMod val="100000"/>
              </a:schemeClr>
            </a:gs>
            <a:gs pos="78000">
              <a:schemeClr val="accent5">
                <a:hueOff val="1247628"/>
                <a:satOff val="-25244"/>
                <a:lumOff val="78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Wireless Memory Cards:</a:t>
          </a:r>
          <a:r>
            <a:rPr lang="en-US" sz="2000" kern="1200" dirty="0"/>
            <a:t> </a:t>
          </a:r>
          <a:r>
            <a:rPr lang="en-US" sz="1800" kern="1200" dirty="0"/>
            <a:t>This memory card uses all the features of a typical flash memory card but combines them with wireless circuitry. This enables the card to be wirelessly connected to a PC which allows for easy transfer of storage such as pictures. Digital photography currently utilizes this technology but more uses are being developed. </a:t>
          </a:r>
          <a:endParaRPr lang="en-US" sz="1600" kern="1200" dirty="0"/>
        </a:p>
      </dsp:txBody>
      <dsp:txXfrm>
        <a:off x="95297" y="2061928"/>
        <a:ext cx="6323009" cy="1761569"/>
      </dsp:txXfrm>
    </dsp:sp>
    <dsp:sp modelId="{A9182A5F-5C81-457E-9F93-2984279FC3FE}">
      <dsp:nvSpPr>
        <dsp:cNvPr id="0" name=""/>
        <dsp:cNvSpPr/>
      </dsp:nvSpPr>
      <dsp:spPr>
        <a:xfrm>
          <a:off x="0" y="3933096"/>
          <a:ext cx="6513603" cy="1952163"/>
        </a:xfrm>
        <a:prstGeom prst="roundRect">
          <a:avLst/>
        </a:prstGeom>
        <a:gradFill rotWithShape="0">
          <a:gsLst>
            <a:gs pos="0">
              <a:schemeClr val="accent5">
                <a:hueOff val="2495256"/>
                <a:satOff val="-50489"/>
                <a:lumOff val="1569"/>
                <a:alphaOff val="0"/>
                <a:tint val="96000"/>
                <a:lumMod val="100000"/>
              </a:schemeClr>
            </a:gs>
            <a:gs pos="78000">
              <a:schemeClr val="accent5">
                <a:hueOff val="2495256"/>
                <a:satOff val="-50489"/>
                <a:lumOff val="1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Racetrack Memory:</a:t>
          </a:r>
          <a:r>
            <a:rPr lang="en-US" sz="2000" kern="1200" dirty="0"/>
            <a:t> R</a:t>
          </a:r>
          <a:r>
            <a:rPr lang="en-US" sz="1800" kern="1200" dirty="0"/>
            <a:t>acetrack memory tends to eliminate the use of physical hard drives and flash memory completely as they are a reduced size with more space. This new technology is currently being developed to use the spin of electrons to store information. Transferring and receiving would be done at much higher rates with the storage capability of 10,000x more than today’s hard drive and flash memory.</a:t>
          </a:r>
        </a:p>
      </dsp:txBody>
      <dsp:txXfrm>
        <a:off x="95297" y="4028393"/>
        <a:ext cx="6323009" cy="1761569"/>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1975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777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907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550151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11/13/2018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0587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11/13/2018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0462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11/13/2018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046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619371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7926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1363832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8787157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641773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340780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14686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534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447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6E9DEC-419B-4CC5-A080-3B06BD5A8291}" type="datetimeFigureOut">
              <a:rPr lang="en-US" smtClean="0"/>
              <a:t>11/13/2018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23364986"/>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681D5567-49ED-4916-BFFA-E0CEF98EC19F}"/>
              </a:ext>
            </a:extLst>
          </p:cNvPr>
          <p:cNvGraphicFramePr/>
          <p:nvPr>
            <p:extLst>
              <p:ext uri="{D42A27DB-BD31-4B8C-83A1-F6EECF244321}">
                <p14:modId xmlns:p14="http://schemas.microsoft.com/office/powerpoint/2010/main" val="1696396839"/>
              </p:ext>
            </p:extLst>
          </p:nvPr>
        </p:nvGraphicFramePr>
        <p:xfrm>
          <a:off x="2057400" y="228599"/>
          <a:ext cx="8077200" cy="1971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p:cNvSpPr>
            <a:spLocks noGrp="1"/>
          </p:cNvSpPr>
          <p:nvPr>
            <p:ph type="subTitle" idx="1"/>
          </p:nvPr>
        </p:nvSpPr>
        <p:spPr>
          <a:xfrm>
            <a:off x="185529" y="3763617"/>
            <a:ext cx="2414155" cy="2865784"/>
          </a:xfrm>
        </p:spPr>
        <p:txBody>
          <a:bodyPr>
            <a:noAutofit/>
          </a:bodyPr>
          <a:lstStyle/>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Apphia Benjamin </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Maria Cox</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Joshua Dookie</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Joanna Joseph</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Victoria Nanan</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Nataki Medina</a:t>
            </a:r>
          </a:p>
          <a:p>
            <a:pPr marL="285750" indent="-285750" algn="ctr">
              <a:lnSpc>
                <a:spcPct val="150000"/>
              </a:lnSpc>
              <a:buFont typeface="Wingdings" panose="05000000000000000000" pitchFamily="2" charset="2"/>
              <a:buChar char="Ø"/>
            </a:pPr>
            <a:r>
              <a:rPr lang="en-US" sz="1200" dirty="0">
                <a:solidFill>
                  <a:schemeClr val="accent1">
                    <a:lumMod val="75000"/>
                  </a:schemeClr>
                </a:solidFill>
                <a:latin typeface="Arial Black" pitchFamily="34" charset="0"/>
              </a:rPr>
              <a:t>Uddesh Sahadeo</a:t>
            </a:r>
          </a:p>
        </p:txBody>
      </p:sp>
      <p:pic>
        <p:nvPicPr>
          <p:cNvPr id="5" name="Picture 4">
            <a:extLst>
              <a:ext uri="{FF2B5EF4-FFF2-40B4-BE49-F238E27FC236}">
                <a16:creationId xmlns:a16="http://schemas.microsoft.com/office/drawing/2014/main" id="{51982E47-2981-4718-B3DB-51364B244988}"/>
              </a:ext>
            </a:extLst>
          </p:cNvPr>
          <p:cNvPicPr>
            <a:picLocks noChangeAspect="1"/>
          </p:cNvPicPr>
          <p:nvPr/>
        </p:nvPicPr>
        <p:blipFill rotWithShape="1">
          <a:blip r:embed="rId7"/>
          <a:srcRect r="28815" b="5480"/>
          <a:stretch/>
        </p:blipFill>
        <p:spPr>
          <a:xfrm>
            <a:off x="3078121" y="3027617"/>
            <a:ext cx="5800836" cy="2061218"/>
          </a:xfrm>
          <a:prstGeom prst="rect">
            <a:avLst/>
          </a:prstGeom>
        </p:spPr>
      </p:pic>
    </p:spTree>
    <p:extLst>
      <p:ext uri="{BB962C8B-B14F-4D97-AF65-F5344CB8AC3E}">
        <p14:creationId xmlns:p14="http://schemas.microsoft.com/office/powerpoint/2010/main" val="326040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183880" cy="1051560"/>
          </a:xfrm>
        </p:spPr>
        <p:txBody>
          <a:bodyPr/>
          <a:lstStyle/>
          <a:p>
            <a:r>
              <a:rPr lang="en-US" dirty="0"/>
              <a:t>What is a Storage Device?</a:t>
            </a:r>
          </a:p>
        </p:txBody>
      </p:sp>
      <p:sp>
        <p:nvSpPr>
          <p:cNvPr id="3" name="Content Placeholder 2"/>
          <p:cNvSpPr>
            <a:spLocks noGrp="1"/>
          </p:cNvSpPr>
          <p:nvPr>
            <p:ph idx="1"/>
          </p:nvPr>
        </p:nvSpPr>
        <p:spPr>
          <a:xfrm>
            <a:off x="2057400" y="1600201"/>
            <a:ext cx="7772400" cy="3428999"/>
          </a:xfrm>
        </p:spPr>
        <p:txBody>
          <a:bodyPr/>
          <a:lstStyle/>
          <a:p>
            <a:pPr>
              <a:buClr>
                <a:srgbClr val="0070C0"/>
              </a:buClr>
              <a:buFont typeface="Wingdings" pitchFamily="2" charset="2"/>
              <a:buChar char="Ø"/>
            </a:pPr>
            <a:endParaRPr lang="en-US" dirty="0">
              <a:solidFill>
                <a:srgbClr val="222222"/>
              </a:solidFill>
              <a:latin typeface="arial"/>
            </a:endParaRPr>
          </a:p>
          <a:p>
            <a:pPr>
              <a:buClr>
                <a:srgbClr val="0070C0"/>
              </a:buClr>
              <a:buFont typeface="Wingdings" pitchFamily="2" charset="2"/>
              <a:buChar char="Ø"/>
            </a:pPr>
            <a:r>
              <a:rPr lang="en-US" dirty="0">
                <a:solidFill>
                  <a:srgbClr val="222222"/>
                </a:solidFill>
                <a:latin typeface="arial"/>
              </a:rPr>
              <a:t>any </a:t>
            </a:r>
            <a:r>
              <a:rPr lang="en-US" b="1" dirty="0">
                <a:solidFill>
                  <a:srgbClr val="222222"/>
                </a:solidFill>
                <a:latin typeface="arial"/>
              </a:rPr>
              <a:t>computing</a:t>
            </a:r>
            <a:r>
              <a:rPr lang="en-US" dirty="0">
                <a:solidFill>
                  <a:srgbClr val="222222"/>
                </a:solidFill>
                <a:latin typeface="arial"/>
              </a:rPr>
              <a:t> hardware that is used for storing, porting and extracting data files and objects</a:t>
            </a:r>
          </a:p>
          <a:p>
            <a:pPr>
              <a:buClr>
                <a:srgbClr val="0070C0"/>
              </a:buClr>
              <a:buFont typeface="Wingdings" pitchFamily="2" charset="2"/>
              <a:buChar char="Ø"/>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2900" y="3158039"/>
            <a:ext cx="3581400" cy="31665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435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777" y="591918"/>
            <a:ext cx="2996623" cy="1263385"/>
          </a:xfrm>
        </p:spPr>
        <p:txBody>
          <a:bodyPr>
            <a:noAutofit/>
          </a:bodyPr>
          <a:lstStyle/>
          <a:p>
            <a:r>
              <a:rPr lang="en-US" sz="3200" b="1" dirty="0">
                <a:effectLst>
                  <a:outerShdw blurRad="38100" dist="38100" dir="2700000" algn="tl">
                    <a:srgbClr val="000000">
                      <a:alpha val="43137"/>
                    </a:srgbClr>
                  </a:outerShdw>
                </a:effectLst>
              </a:rPr>
              <a:t>HARD DISK DRIVE </a:t>
            </a:r>
          </a:p>
        </p:txBody>
      </p:sp>
      <p:sp>
        <p:nvSpPr>
          <p:cNvPr id="3" name="Content Placeholder 2"/>
          <p:cNvSpPr>
            <a:spLocks noGrp="1"/>
          </p:cNvSpPr>
          <p:nvPr>
            <p:ph sz="half" idx="1"/>
          </p:nvPr>
        </p:nvSpPr>
        <p:spPr>
          <a:noFill/>
          <a:ln>
            <a:noFill/>
          </a:ln>
        </p:spPr>
        <p:style>
          <a:lnRef idx="1">
            <a:schemeClr val="dk1"/>
          </a:lnRef>
          <a:fillRef idx="2">
            <a:schemeClr val="dk1"/>
          </a:fillRef>
          <a:effectRef idx="1">
            <a:schemeClr val="dk1"/>
          </a:effectRef>
          <a:fontRef idx="minor">
            <a:schemeClr val="dk1"/>
          </a:fontRef>
        </p:style>
        <p:txBody>
          <a:bodyPr>
            <a:normAutofit lnSpcReduction="10000"/>
          </a:bodyPr>
          <a:lstStyle/>
          <a:p>
            <a:pPr>
              <a:lnSpc>
                <a:spcPct val="150000"/>
              </a:lnSpc>
              <a:buClrTx/>
            </a:pPr>
            <a:r>
              <a:rPr lang="en-US" sz="1600" dirty="0">
                <a:solidFill>
                  <a:schemeClr val="tx1">
                    <a:lumMod val="95000"/>
                  </a:schemeClr>
                </a:solidFill>
              </a:rPr>
              <a:t>A hard disk dive uses magnetic disks for storing software and data in files</a:t>
            </a:r>
          </a:p>
          <a:p>
            <a:pPr>
              <a:lnSpc>
                <a:spcPct val="150000"/>
              </a:lnSpc>
              <a:buClrTx/>
            </a:pPr>
            <a:r>
              <a:rPr lang="en-US" sz="1600" dirty="0">
                <a:solidFill>
                  <a:schemeClr val="tx1">
                    <a:lumMod val="95000"/>
                  </a:schemeClr>
                </a:solidFill>
              </a:rPr>
              <a:t>The disks spin at high speeds while drive heads read and write data.</a:t>
            </a:r>
          </a:p>
          <a:p>
            <a:pPr>
              <a:lnSpc>
                <a:spcPct val="150000"/>
              </a:lnSpc>
              <a:buClrTx/>
            </a:pPr>
            <a:r>
              <a:rPr lang="en-US" sz="1600" dirty="0">
                <a:solidFill>
                  <a:schemeClr val="tx1">
                    <a:lumMod val="95000"/>
                  </a:schemeClr>
                </a:solidFill>
              </a:rPr>
              <a:t>It is used for storage of operating system</a:t>
            </a:r>
          </a:p>
          <a:p>
            <a:pPr>
              <a:lnSpc>
                <a:spcPct val="150000"/>
              </a:lnSpc>
              <a:buClrTx/>
            </a:pPr>
            <a:r>
              <a:rPr lang="en-US" sz="1600" b="1" u="sng" dirty="0">
                <a:solidFill>
                  <a:schemeClr val="tx1">
                    <a:lumMod val="95000"/>
                  </a:schemeClr>
                </a:solidFill>
              </a:rPr>
              <a:t>Advantage-</a:t>
            </a:r>
            <a:r>
              <a:rPr lang="en-US" sz="1600" dirty="0">
                <a:solidFill>
                  <a:schemeClr val="tx1">
                    <a:lumMod val="95000"/>
                  </a:schemeClr>
                </a:solidFill>
              </a:rPr>
              <a:t>can store huge amounts of data</a:t>
            </a:r>
          </a:p>
          <a:p>
            <a:pPr>
              <a:lnSpc>
                <a:spcPct val="150000"/>
              </a:lnSpc>
              <a:buClrTx/>
            </a:pPr>
            <a:r>
              <a:rPr lang="en-US" sz="1600" b="1" u="sng" dirty="0">
                <a:solidFill>
                  <a:schemeClr val="tx1">
                    <a:lumMod val="95000"/>
                  </a:schemeClr>
                </a:solidFill>
              </a:rPr>
              <a:t>Disadvantage- </a:t>
            </a:r>
            <a:r>
              <a:rPr lang="en-US" sz="1600" dirty="0">
                <a:solidFill>
                  <a:schemeClr val="tx1">
                    <a:lumMod val="95000"/>
                  </a:schemeClr>
                </a:solidFill>
              </a:rPr>
              <a:t>can be damaged easily</a:t>
            </a:r>
          </a:p>
          <a:p>
            <a:pPr>
              <a:buClr>
                <a:schemeClr val="accent5">
                  <a:lumMod val="75000"/>
                </a:schemeClr>
              </a:buClr>
              <a:buFont typeface="Wingdings" pitchFamily="2" charset="2"/>
              <a:buChar char="Ø"/>
            </a:pPr>
            <a:endParaRPr lang="en-US" sz="1800" dirty="0"/>
          </a:p>
        </p:txBody>
      </p:sp>
      <p:sp>
        <p:nvSpPr>
          <p:cNvPr id="4" name="Content Placeholder 3"/>
          <p:cNvSpPr>
            <a:spLocks noGrp="1"/>
          </p:cNvSpPr>
          <p:nvPr>
            <p:ph sz="half" idx="2"/>
          </p:nvPr>
        </p:nvSpPr>
        <p:spPr>
          <a:noFill/>
          <a:ln>
            <a:noFill/>
          </a:ln>
        </p:spPr>
        <p:style>
          <a:lnRef idx="1">
            <a:schemeClr val="dk1"/>
          </a:lnRef>
          <a:fillRef idx="2">
            <a:schemeClr val="dk1"/>
          </a:fillRef>
          <a:effectRef idx="1">
            <a:schemeClr val="dk1"/>
          </a:effectRef>
          <a:fontRef idx="minor">
            <a:schemeClr val="dk1"/>
          </a:fontRef>
        </p:style>
        <p:txBody>
          <a:bodyPr>
            <a:noAutofit/>
          </a:bodyPr>
          <a:lstStyle/>
          <a:p>
            <a:pPr>
              <a:lnSpc>
                <a:spcPct val="150000"/>
              </a:lnSpc>
              <a:buClrTx/>
            </a:pPr>
            <a:r>
              <a:rPr lang="en-US" sz="1500" dirty="0">
                <a:solidFill>
                  <a:schemeClr val="tx1"/>
                </a:solidFill>
              </a:rPr>
              <a:t>Referred to as Solid State Drives (SSD)</a:t>
            </a:r>
          </a:p>
          <a:p>
            <a:pPr>
              <a:lnSpc>
                <a:spcPct val="150000"/>
              </a:lnSpc>
              <a:buClrTx/>
            </a:pPr>
            <a:r>
              <a:rPr lang="en-US" sz="1500" dirty="0">
                <a:solidFill>
                  <a:schemeClr val="tx1"/>
                </a:solidFill>
              </a:rPr>
              <a:t>Data access- Direct access</a:t>
            </a:r>
          </a:p>
          <a:p>
            <a:pPr>
              <a:lnSpc>
                <a:spcPct val="150000"/>
              </a:lnSpc>
              <a:buClrTx/>
            </a:pPr>
            <a:r>
              <a:rPr lang="en-US" sz="1500" dirty="0">
                <a:solidFill>
                  <a:schemeClr val="tx1"/>
                </a:solidFill>
              </a:rPr>
              <a:t>More expensive than most forms of storage</a:t>
            </a:r>
          </a:p>
          <a:p>
            <a:pPr>
              <a:lnSpc>
                <a:spcPct val="150000"/>
              </a:lnSpc>
              <a:buClrTx/>
            </a:pPr>
            <a:r>
              <a:rPr lang="en-US" sz="1500" dirty="0">
                <a:solidFill>
                  <a:schemeClr val="tx1"/>
                </a:solidFill>
              </a:rPr>
              <a:t>Has a capacity of  2GB upwards.</a:t>
            </a:r>
          </a:p>
          <a:p>
            <a:pPr>
              <a:lnSpc>
                <a:spcPct val="150000"/>
              </a:lnSpc>
              <a:buClrTx/>
            </a:pPr>
            <a:r>
              <a:rPr lang="en-US" sz="1500" dirty="0">
                <a:solidFill>
                  <a:schemeClr val="tx1"/>
                </a:solidFill>
              </a:rPr>
              <a:t>It has a speed slower than an internal hard disk, faster than other forms of storage.</a:t>
            </a:r>
          </a:p>
          <a:p>
            <a:pPr>
              <a:lnSpc>
                <a:spcPct val="150000"/>
              </a:lnSpc>
              <a:buClrTx/>
            </a:pPr>
            <a:r>
              <a:rPr lang="en-US" sz="1500" dirty="0">
                <a:solidFill>
                  <a:schemeClr val="tx1"/>
                </a:solidFill>
              </a:rPr>
              <a:t>They are portable, reliable and durable.</a:t>
            </a:r>
          </a:p>
        </p:txBody>
      </p:sp>
      <p:sp>
        <p:nvSpPr>
          <p:cNvPr id="5" name="TextBox 4"/>
          <p:cNvSpPr txBox="1"/>
          <p:nvPr/>
        </p:nvSpPr>
        <p:spPr>
          <a:xfrm>
            <a:off x="6325761" y="677389"/>
            <a:ext cx="2948243" cy="646331"/>
          </a:xfrm>
          <a:prstGeom prst="rect">
            <a:avLst/>
          </a:prstGeom>
          <a:noFill/>
        </p:spPr>
        <p:txBody>
          <a:bodyPr wrap="none" rtlCol="0">
            <a:spAutoFit/>
          </a:bodyPr>
          <a:lstStyle/>
          <a:p>
            <a:pPr algn="r"/>
            <a:r>
              <a:rPr lang="en-US" sz="3600" b="1" dirty="0">
                <a:solidFill>
                  <a:schemeClr val="accent1"/>
                </a:solidFill>
                <a:effectLst>
                  <a:outerShdw blurRad="53975" dist="22860" dir="5400000" algn="tl" rotWithShape="0">
                    <a:srgbClr val="000000">
                      <a:alpha val="55000"/>
                    </a:srgbClr>
                  </a:outerShdw>
                </a:effectLst>
                <a:ea typeface="+mj-ea"/>
                <a:cs typeface="+mj-cs"/>
              </a:rPr>
              <a:t>FLASH DRIVE</a:t>
            </a:r>
            <a:endParaRPr lang="en-US" dirty="0">
              <a:solidFill>
                <a:schemeClr val="accent1"/>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385861" y="463990"/>
            <a:ext cx="1704109" cy="1391313"/>
          </a:xfrm>
          <a:prstGeom prst="rect">
            <a:avLst/>
          </a:prstGeom>
          <a:ln>
            <a:noFill/>
          </a:ln>
          <a:effectLst>
            <a:reflection blurRad="6350" stA="50000" endA="300" endPos="55000" dir="5400000" sy="-100000" algn="bl" rotWithShape="0"/>
            <a:softEdge rad="112500"/>
          </a:effectLst>
        </p:spPr>
      </p:pic>
    </p:spTree>
    <p:extLst>
      <p:ext uri="{BB962C8B-B14F-4D97-AF65-F5344CB8AC3E}">
        <p14:creationId xmlns:p14="http://schemas.microsoft.com/office/powerpoint/2010/main" val="231170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877" y="391739"/>
            <a:ext cx="2306127" cy="1394082"/>
          </a:xfrm>
        </p:spPr>
        <p:txBody>
          <a:bodyPr>
            <a:normAutofit fontScale="90000"/>
          </a:bodyPr>
          <a:lstStyle/>
          <a:p>
            <a:r>
              <a:rPr lang="en-US" b="1" dirty="0"/>
              <a:t>USB FLASH DRIVES</a:t>
            </a:r>
          </a:p>
        </p:txBody>
      </p:sp>
      <p:sp>
        <p:nvSpPr>
          <p:cNvPr id="4" name="Text Placeholder 3">
            <a:extLst>
              <a:ext uri="{FF2B5EF4-FFF2-40B4-BE49-F238E27FC236}">
                <a16:creationId xmlns:a16="http://schemas.microsoft.com/office/drawing/2014/main" id="{1238FC81-DED8-4361-B423-364ACAD05F15}"/>
              </a:ext>
            </a:extLst>
          </p:cNvPr>
          <p:cNvSpPr>
            <a:spLocks noGrp="1"/>
          </p:cNvSpPr>
          <p:nvPr>
            <p:ph type="body" idx="1"/>
          </p:nvPr>
        </p:nvSpPr>
        <p:spPr>
          <a:xfrm>
            <a:off x="906350" y="2336873"/>
            <a:ext cx="4472327" cy="4050072"/>
          </a:xfrm>
        </p:spPr>
        <p:txBody>
          <a:bodyPr>
            <a:normAutofit lnSpcReduction="10000"/>
          </a:bodyPr>
          <a:lstStyle/>
          <a:p>
            <a:pPr marL="285750" lvl="0" indent="-285750">
              <a:lnSpc>
                <a:spcPct val="150000"/>
              </a:lnSpc>
              <a:buClrTx/>
              <a:buFont typeface="Arial" panose="020B0604020202020204" pitchFamily="34" charset="0"/>
              <a:buChar char="•"/>
            </a:pPr>
            <a:r>
              <a:rPr lang="en-US" sz="1500" b="0" dirty="0">
                <a:solidFill>
                  <a:schemeClr val="tx1"/>
                </a:solidFill>
              </a:rPr>
              <a:t>A small data storage device that plugs into a computer USB port.</a:t>
            </a:r>
          </a:p>
          <a:p>
            <a:pPr marL="285750" lvl="0" indent="-285750">
              <a:lnSpc>
                <a:spcPct val="150000"/>
              </a:lnSpc>
              <a:buClrTx/>
              <a:buFont typeface="Arial" panose="020B0604020202020204" pitchFamily="34" charset="0"/>
              <a:buChar char="•"/>
            </a:pPr>
            <a:r>
              <a:rPr lang="en-US" sz="1500" b="0" dirty="0">
                <a:solidFill>
                  <a:schemeClr val="tx1"/>
                </a:solidFill>
              </a:rPr>
              <a:t>Are more rugged and less prone to data loss than hard drives.</a:t>
            </a:r>
          </a:p>
          <a:p>
            <a:pPr marL="285750" lvl="0" indent="-285750">
              <a:lnSpc>
                <a:spcPct val="150000"/>
              </a:lnSpc>
              <a:buClrTx/>
              <a:buFont typeface="Arial" panose="020B0604020202020204" pitchFamily="34" charset="0"/>
              <a:buChar char="•"/>
            </a:pPr>
            <a:r>
              <a:rPr lang="en-US" sz="1500" b="0" dirty="0">
                <a:solidFill>
                  <a:schemeClr val="tx1"/>
                </a:solidFill>
              </a:rPr>
              <a:t>They are  smaller, faster, and they carrying capacity size is over a thousands times more than its predecessors.</a:t>
            </a:r>
          </a:p>
          <a:p>
            <a:pPr marL="285750" lvl="0" indent="-285750">
              <a:lnSpc>
                <a:spcPct val="150000"/>
              </a:lnSpc>
              <a:buClrTx/>
              <a:buFont typeface="Arial" panose="020B0604020202020204" pitchFamily="34" charset="0"/>
              <a:buChar char="•"/>
            </a:pPr>
            <a:r>
              <a:rPr lang="en-US" sz="1500" b="0" dirty="0">
                <a:solidFill>
                  <a:schemeClr val="tx1"/>
                </a:solidFill>
              </a:rPr>
              <a:t>USB flash drives usually range from two gigabytes to over 250 gigabytes and come in a variety of styles, shapes and colors.</a:t>
            </a:r>
          </a:p>
          <a:p>
            <a:endParaRPr lang="en-US" dirty="0"/>
          </a:p>
        </p:txBody>
      </p:sp>
      <p:pic>
        <p:nvPicPr>
          <p:cNvPr id="6" name="Content Placeholder 5"/>
          <p:cNvPicPr>
            <a:picLocks noGrp="1" noChangeAspect="1"/>
          </p:cNvPicPr>
          <p:nvPr>
            <p:ph sz="half" idx="2"/>
          </p:nvPr>
        </p:nvPicPr>
        <p:blipFill>
          <a:blip r:embed="rId2" cstate="print">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tretch>
            <a:fillRect/>
          </a:stretch>
        </p:blipFill>
        <p:spPr>
          <a:xfrm>
            <a:off x="3897651" y="315277"/>
            <a:ext cx="1296785" cy="972589"/>
          </a:xfrm>
          <a:prstGeom prst="rect">
            <a:avLst/>
          </a:prstGeom>
          <a:ln>
            <a:noFill/>
          </a:ln>
          <a:effectLst>
            <a:reflection blurRad="6350" stA="50000" endA="300" endPos="38500" dist="50800" dir="5400000" sy="-100000" algn="bl" rotWithShape="0"/>
            <a:softEdge rad="112500"/>
          </a:effectLst>
        </p:spPr>
      </p:pic>
      <p:sp>
        <p:nvSpPr>
          <p:cNvPr id="9" name="Text Placeholder 8">
            <a:extLst>
              <a:ext uri="{FF2B5EF4-FFF2-40B4-BE49-F238E27FC236}">
                <a16:creationId xmlns:a16="http://schemas.microsoft.com/office/drawing/2014/main" id="{2450B777-84AF-43F0-9FF6-E61922BE98AB}"/>
              </a:ext>
            </a:extLst>
          </p:cNvPr>
          <p:cNvSpPr>
            <a:spLocks noGrp="1"/>
          </p:cNvSpPr>
          <p:nvPr>
            <p:ph type="body" sz="quarter" idx="3"/>
          </p:nvPr>
        </p:nvSpPr>
        <p:spPr>
          <a:xfrm>
            <a:off x="6096000" y="2505457"/>
            <a:ext cx="4474028" cy="3599314"/>
          </a:xfrm>
        </p:spPr>
        <p:txBody>
          <a:bodyPr>
            <a:normAutofit lnSpcReduction="10000"/>
          </a:bodyPr>
          <a:lstStyle/>
          <a:p>
            <a:pPr marL="285750" lvl="0" indent="-285750" defTabSz="457200">
              <a:lnSpc>
                <a:spcPct val="200000"/>
              </a:lnSpc>
              <a:spcBef>
                <a:spcPts val="0"/>
              </a:spcBef>
              <a:buClrTx/>
              <a:buFont typeface="Arial" panose="020B0604020202020204" pitchFamily="34" charset="0"/>
              <a:buChar char="•"/>
            </a:pPr>
            <a:r>
              <a:rPr lang="en-US" sz="1500" b="0" dirty="0">
                <a:solidFill>
                  <a:schemeClr val="tx1"/>
                </a:solidFill>
              </a:rPr>
              <a:t>Referred to as optical storage devices.</a:t>
            </a:r>
          </a:p>
          <a:p>
            <a:pPr marL="285750" lvl="0" indent="-285750" defTabSz="457200">
              <a:lnSpc>
                <a:spcPct val="200000"/>
              </a:lnSpc>
              <a:spcBef>
                <a:spcPts val="0"/>
              </a:spcBef>
              <a:buClrTx/>
              <a:buFont typeface="Arial" panose="020B0604020202020204" pitchFamily="34" charset="0"/>
              <a:buChar char="•"/>
            </a:pPr>
            <a:r>
              <a:rPr lang="en-US" sz="1500" dirty="0">
                <a:solidFill>
                  <a:schemeClr val="tx1"/>
                </a:solidFill>
              </a:rPr>
              <a:t>Optical</a:t>
            </a:r>
            <a:r>
              <a:rPr lang="en-US" sz="1500" b="0" dirty="0">
                <a:solidFill>
                  <a:schemeClr val="tx1"/>
                </a:solidFill>
              </a:rPr>
              <a:t> storage is still stuck in the gigabytes while most hard </a:t>
            </a:r>
            <a:r>
              <a:rPr lang="en-US" sz="1500" dirty="0">
                <a:solidFill>
                  <a:schemeClr val="tx1"/>
                </a:solidFill>
              </a:rPr>
              <a:t>drives</a:t>
            </a:r>
            <a:r>
              <a:rPr lang="en-US" sz="1500" b="0" dirty="0">
                <a:solidFill>
                  <a:schemeClr val="tx1"/>
                </a:solidFill>
              </a:rPr>
              <a:t> are pushing even more terabytes. </a:t>
            </a:r>
          </a:p>
          <a:p>
            <a:pPr marL="285750" lvl="0" indent="-285750" defTabSz="457200">
              <a:lnSpc>
                <a:spcPct val="200000"/>
              </a:lnSpc>
              <a:spcBef>
                <a:spcPts val="0"/>
              </a:spcBef>
              <a:buClrTx/>
              <a:buFont typeface="Arial" panose="020B0604020202020204" pitchFamily="34" charset="0"/>
              <a:buChar char="•"/>
            </a:pPr>
            <a:r>
              <a:rPr lang="en-US" sz="1500" b="0" dirty="0">
                <a:solidFill>
                  <a:schemeClr val="tx1"/>
                </a:solidFill>
              </a:rPr>
              <a:t>Used to store movies and music.</a:t>
            </a:r>
          </a:p>
          <a:p>
            <a:pPr marL="285750" lvl="0" indent="-285750" defTabSz="457200">
              <a:lnSpc>
                <a:spcPct val="200000"/>
              </a:lnSpc>
              <a:spcBef>
                <a:spcPts val="0"/>
              </a:spcBef>
              <a:buClrTx/>
              <a:buFont typeface="Arial" panose="020B0604020202020204" pitchFamily="34" charset="0"/>
              <a:buChar char="•"/>
            </a:pPr>
            <a:r>
              <a:rPr lang="en-US" sz="1500" b="0" dirty="0">
                <a:solidFill>
                  <a:schemeClr val="tx1"/>
                </a:solidFill>
              </a:rPr>
              <a:t>Finding a PC that includes any sort of optical drive is becoming very difficult.</a:t>
            </a:r>
          </a:p>
          <a:p>
            <a:pPr marL="285750" lvl="0" indent="-285750" defTabSz="457200">
              <a:lnSpc>
                <a:spcPct val="200000"/>
              </a:lnSpc>
              <a:spcBef>
                <a:spcPts val="0"/>
              </a:spcBef>
              <a:buClrTx/>
              <a:buFont typeface="Arial" panose="020B0604020202020204" pitchFamily="34" charset="0"/>
              <a:buChar char="•"/>
            </a:pPr>
            <a:r>
              <a:rPr lang="en-US" sz="1400" b="0" dirty="0">
                <a:solidFill>
                  <a:schemeClr val="tx1"/>
                </a:solidFill>
              </a:rPr>
              <a:t>Capacity has not matched other markets. </a:t>
            </a:r>
          </a:p>
          <a:p>
            <a:endParaRPr lang="en-US" dirty="0"/>
          </a:p>
        </p:txBody>
      </p:sp>
      <p:sp>
        <p:nvSpPr>
          <p:cNvPr id="5" name="Rectangle 4"/>
          <p:cNvSpPr/>
          <p:nvPr/>
        </p:nvSpPr>
        <p:spPr>
          <a:xfrm>
            <a:off x="6096000" y="398180"/>
            <a:ext cx="3124200" cy="1077218"/>
          </a:xfrm>
          <a:prstGeom prst="rect">
            <a:avLst/>
          </a:prstGeom>
        </p:spPr>
        <p:txBody>
          <a:bodyPr wrap="square">
            <a:spAutoFit/>
          </a:bodyPr>
          <a:lstStyle/>
          <a:p>
            <a:r>
              <a:rPr lang="en-US" sz="3200" b="1" dirty="0">
                <a:solidFill>
                  <a:schemeClr val="accent1"/>
                </a:solidFill>
                <a:ea typeface="+mj-ea"/>
                <a:cs typeface="+mj-cs"/>
              </a:rPr>
              <a:t>CD &amp; DVD DRIVES</a:t>
            </a:r>
            <a:endParaRPr lang="en-US" sz="3200" dirty="0">
              <a:solidFill>
                <a:schemeClr val="accent1"/>
              </a:solidFill>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artisticPlasticWrap/>
                    </a14:imgEffect>
                  </a14:imgLayer>
                </a14:imgProps>
              </a:ext>
              <a:ext uri="{28A0092B-C50C-407E-A947-70E740481C1C}">
                <a14:useLocalDpi xmlns:a14="http://schemas.microsoft.com/office/drawing/2010/main" val="0"/>
              </a:ext>
            </a:extLst>
          </a:blip>
          <a:stretch>
            <a:fillRect/>
          </a:stretch>
        </p:blipFill>
        <p:spPr>
          <a:xfrm>
            <a:off x="8558997" y="801572"/>
            <a:ext cx="1667820" cy="984249"/>
          </a:xfrm>
          <a:prstGeom prst="rect">
            <a:avLst/>
          </a:prstGeom>
          <a:ln>
            <a:noFill/>
          </a:ln>
          <a:effectLst>
            <a:reflection blurRad="6350" stA="50000" endA="300" endPos="55000" dir="5400000" sy="-100000" algn="bl" rotWithShape="0"/>
            <a:softEdge rad="112500"/>
          </a:effectLst>
        </p:spPr>
      </p:pic>
    </p:spTree>
    <p:extLst>
      <p:ext uri="{BB962C8B-B14F-4D97-AF65-F5344CB8AC3E}">
        <p14:creationId xmlns:p14="http://schemas.microsoft.com/office/powerpoint/2010/main" val="2706503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EF01-90AA-44EC-B261-4C9DB04DA770}"/>
              </a:ext>
            </a:extLst>
          </p:cNvPr>
          <p:cNvSpPr>
            <a:spLocks noGrp="1"/>
          </p:cNvSpPr>
          <p:nvPr>
            <p:ph type="title"/>
          </p:nvPr>
        </p:nvSpPr>
        <p:spPr>
          <a:xfrm>
            <a:off x="349016" y="819489"/>
            <a:ext cx="9613861" cy="1080938"/>
          </a:xfrm>
        </p:spPr>
        <p:txBody>
          <a:bodyPr/>
          <a:lstStyle/>
          <a:p>
            <a:r>
              <a:rPr lang="en-TT" dirty="0"/>
              <a:t>CD-ROM</a:t>
            </a:r>
          </a:p>
        </p:txBody>
      </p:sp>
      <p:sp>
        <p:nvSpPr>
          <p:cNvPr id="3" name="Content Placeholder 2">
            <a:extLst>
              <a:ext uri="{FF2B5EF4-FFF2-40B4-BE49-F238E27FC236}">
                <a16:creationId xmlns:a16="http://schemas.microsoft.com/office/drawing/2014/main" id="{A9B78AF9-DA76-44A8-9B0D-8E797EFA2A94}"/>
              </a:ext>
            </a:extLst>
          </p:cNvPr>
          <p:cNvSpPr>
            <a:spLocks noGrp="1"/>
          </p:cNvSpPr>
          <p:nvPr>
            <p:ph idx="1"/>
          </p:nvPr>
        </p:nvSpPr>
        <p:spPr>
          <a:xfrm>
            <a:off x="349016" y="2122750"/>
            <a:ext cx="9613861" cy="3599316"/>
          </a:xfrm>
        </p:spPr>
        <p:txBody>
          <a:bodyPr/>
          <a:lstStyle/>
          <a:p>
            <a:r>
              <a:rPr lang="en-TT" sz="2000" dirty="0"/>
              <a:t>This stands for </a:t>
            </a:r>
            <a:r>
              <a:rPr lang="en-TT" sz="2000" b="1" u="sng" dirty="0"/>
              <a:t>Compact Disc Read Only Memory</a:t>
            </a:r>
          </a:p>
          <a:p>
            <a:r>
              <a:rPr lang="en-TT" sz="2000" dirty="0"/>
              <a:t>It records data on the surface of flat plastic discs in microscopic indentations called pits by laser light.</a:t>
            </a:r>
          </a:p>
          <a:p>
            <a:r>
              <a:rPr lang="en-TT" sz="2000" dirty="0"/>
              <a:t>This is permanent data which means it cannot be changed.</a:t>
            </a:r>
          </a:p>
          <a:p>
            <a:r>
              <a:rPr lang="en-TT" sz="2000" dirty="0"/>
              <a:t>It is cost effective and can hold up to 700MB</a:t>
            </a:r>
          </a:p>
          <a:p>
            <a:r>
              <a:rPr lang="en-TT" sz="2000" dirty="0"/>
              <a:t>Stores computer data in the form of text and graphics</a:t>
            </a:r>
          </a:p>
          <a:p>
            <a:endParaRPr lang="en-TT" sz="2000" dirty="0"/>
          </a:p>
          <a:p>
            <a:endParaRPr lang="en-TT" sz="2000" dirty="0"/>
          </a:p>
        </p:txBody>
      </p:sp>
      <p:pic>
        <p:nvPicPr>
          <p:cNvPr id="4098" name="Picture 2" descr="Image result for cd rom">
            <a:extLst>
              <a:ext uri="{FF2B5EF4-FFF2-40B4-BE49-F238E27FC236}">
                <a16:creationId xmlns:a16="http://schemas.microsoft.com/office/drawing/2014/main" id="{7EA63523-7167-4F7D-A8E1-EDBA73E3B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6014" y="3429000"/>
            <a:ext cx="3381375" cy="26289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6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098"/>
                                        </p:tgtEl>
                                        <p:attrNameLst>
                                          <p:attrName>style.visibility</p:attrName>
                                        </p:attrNameLst>
                                      </p:cBhvr>
                                      <p:to>
                                        <p:strVal val="visible"/>
                                      </p:to>
                                    </p:set>
                                    <p:animEffect transition="in" filter="wipe(down)">
                                      <p:cBhvr>
                                        <p:cTn id="4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F39C5-C438-4F00-8EF3-F4FB9ED26EF8}"/>
              </a:ext>
            </a:extLst>
          </p:cNvPr>
          <p:cNvSpPr>
            <a:spLocks noGrp="1"/>
          </p:cNvSpPr>
          <p:nvPr>
            <p:ph type="title"/>
          </p:nvPr>
        </p:nvSpPr>
        <p:spPr/>
        <p:txBody>
          <a:bodyPr/>
          <a:lstStyle/>
          <a:p>
            <a:r>
              <a:rPr lang="en-TT" dirty="0"/>
              <a:t>CD-RW DRIVES</a:t>
            </a:r>
          </a:p>
        </p:txBody>
      </p:sp>
      <p:sp>
        <p:nvSpPr>
          <p:cNvPr id="3" name="Content Placeholder 2">
            <a:extLst>
              <a:ext uri="{FF2B5EF4-FFF2-40B4-BE49-F238E27FC236}">
                <a16:creationId xmlns:a16="http://schemas.microsoft.com/office/drawing/2014/main" id="{E6B73704-F347-490F-AC07-CFC6401B1DB0}"/>
              </a:ext>
            </a:extLst>
          </p:cNvPr>
          <p:cNvSpPr>
            <a:spLocks noGrp="1"/>
          </p:cNvSpPr>
          <p:nvPr>
            <p:ph idx="1"/>
          </p:nvPr>
        </p:nvSpPr>
        <p:spPr/>
        <p:txBody>
          <a:bodyPr>
            <a:normAutofit/>
          </a:bodyPr>
          <a:lstStyle/>
          <a:p>
            <a:r>
              <a:rPr lang="en-TT" sz="2000" dirty="0"/>
              <a:t>This is a modified version of CDs.</a:t>
            </a:r>
          </a:p>
          <a:p>
            <a:r>
              <a:rPr lang="en-TT" sz="2000" dirty="0"/>
              <a:t>It stands for </a:t>
            </a:r>
            <a:r>
              <a:rPr lang="en-TT" sz="2000" b="1" u="sng" dirty="0"/>
              <a:t>Compact Disc-Rewritable Drives.</a:t>
            </a:r>
          </a:p>
          <a:p>
            <a:r>
              <a:rPr lang="en-TT" sz="2000" dirty="0"/>
              <a:t>In this case data can now be changed, altered and erased.</a:t>
            </a:r>
          </a:p>
          <a:p>
            <a:r>
              <a:rPr lang="en-TT" sz="2000" dirty="0"/>
              <a:t>More costly than CD-ROM</a:t>
            </a:r>
          </a:p>
          <a:p>
            <a:r>
              <a:rPr lang="en-TT" sz="2000" dirty="0"/>
              <a:t>Also known as burners and provide full read/write capabilities.</a:t>
            </a:r>
          </a:p>
          <a:p>
            <a:r>
              <a:rPr lang="en-TT" sz="2000" dirty="0"/>
              <a:t>Storage capacity has increased to 650MB</a:t>
            </a:r>
          </a:p>
          <a:p>
            <a:r>
              <a:rPr lang="en-TT" sz="2000" dirty="0"/>
              <a:t>Able to read all major types of digital media</a:t>
            </a:r>
          </a:p>
        </p:txBody>
      </p:sp>
      <p:pic>
        <p:nvPicPr>
          <p:cNvPr id="5122" name="Picture 2" descr="Related image">
            <a:extLst>
              <a:ext uri="{FF2B5EF4-FFF2-40B4-BE49-F238E27FC236}">
                <a16:creationId xmlns:a16="http://schemas.microsoft.com/office/drawing/2014/main" id="{374C89EC-298E-401B-A66A-167804F730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5021" y="3077308"/>
            <a:ext cx="3319975" cy="31670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89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nodeType="clickEffect">
                                  <p:stCondLst>
                                    <p:cond delay="0"/>
                                  </p:stCondLst>
                                  <p:childTnLst>
                                    <p:set>
                                      <p:cBhvr>
                                        <p:cTn id="53" dur="1" fill="hold">
                                          <p:stCondLst>
                                            <p:cond delay="0"/>
                                          </p:stCondLst>
                                        </p:cTn>
                                        <p:tgtEl>
                                          <p:spTgt spid="5122"/>
                                        </p:tgtEl>
                                        <p:attrNameLst>
                                          <p:attrName>style.visibility</p:attrName>
                                        </p:attrNameLst>
                                      </p:cBhvr>
                                      <p:to>
                                        <p:strVal val="visible"/>
                                      </p:to>
                                    </p:set>
                                    <p:animEffect transition="in" filter="wipe(down)">
                                      <p:cBhvr>
                                        <p:cTn id="54" dur="580">
                                          <p:stCondLst>
                                            <p:cond delay="0"/>
                                          </p:stCondLst>
                                        </p:cTn>
                                        <p:tgtEl>
                                          <p:spTgt spid="5122"/>
                                        </p:tgtEl>
                                      </p:cBhvr>
                                    </p:animEffect>
                                    <p:anim calcmode="lin" valueType="num">
                                      <p:cBhvr>
                                        <p:cTn id="55"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60" dur="26">
                                          <p:stCondLst>
                                            <p:cond delay="650"/>
                                          </p:stCondLst>
                                        </p:cTn>
                                        <p:tgtEl>
                                          <p:spTgt spid="5122"/>
                                        </p:tgtEl>
                                      </p:cBhvr>
                                      <p:to x="100000" y="60000"/>
                                    </p:animScale>
                                    <p:animScale>
                                      <p:cBhvr>
                                        <p:cTn id="61" dur="166" decel="50000">
                                          <p:stCondLst>
                                            <p:cond delay="676"/>
                                          </p:stCondLst>
                                        </p:cTn>
                                        <p:tgtEl>
                                          <p:spTgt spid="5122"/>
                                        </p:tgtEl>
                                      </p:cBhvr>
                                      <p:to x="100000" y="100000"/>
                                    </p:animScale>
                                    <p:animScale>
                                      <p:cBhvr>
                                        <p:cTn id="62" dur="26">
                                          <p:stCondLst>
                                            <p:cond delay="1312"/>
                                          </p:stCondLst>
                                        </p:cTn>
                                        <p:tgtEl>
                                          <p:spTgt spid="5122"/>
                                        </p:tgtEl>
                                      </p:cBhvr>
                                      <p:to x="100000" y="80000"/>
                                    </p:animScale>
                                    <p:animScale>
                                      <p:cBhvr>
                                        <p:cTn id="63" dur="166" decel="50000">
                                          <p:stCondLst>
                                            <p:cond delay="1338"/>
                                          </p:stCondLst>
                                        </p:cTn>
                                        <p:tgtEl>
                                          <p:spTgt spid="5122"/>
                                        </p:tgtEl>
                                      </p:cBhvr>
                                      <p:to x="100000" y="100000"/>
                                    </p:animScale>
                                    <p:animScale>
                                      <p:cBhvr>
                                        <p:cTn id="64" dur="26">
                                          <p:stCondLst>
                                            <p:cond delay="1642"/>
                                          </p:stCondLst>
                                        </p:cTn>
                                        <p:tgtEl>
                                          <p:spTgt spid="5122"/>
                                        </p:tgtEl>
                                      </p:cBhvr>
                                      <p:to x="100000" y="90000"/>
                                    </p:animScale>
                                    <p:animScale>
                                      <p:cBhvr>
                                        <p:cTn id="65" dur="166" decel="50000">
                                          <p:stCondLst>
                                            <p:cond delay="1668"/>
                                          </p:stCondLst>
                                        </p:cTn>
                                        <p:tgtEl>
                                          <p:spTgt spid="5122"/>
                                        </p:tgtEl>
                                      </p:cBhvr>
                                      <p:to x="100000" y="100000"/>
                                    </p:animScale>
                                    <p:animScale>
                                      <p:cBhvr>
                                        <p:cTn id="66" dur="26">
                                          <p:stCondLst>
                                            <p:cond delay="1808"/>
                                          </p:stCondLst>
                                        </p:cTn>
                                        <p:tgtEl>
                                          <p:spTgt spid="5122"/>
                                        </p:tgtEl>
                                      </p:cBhvr>
                                      <p:to x="100000" y="95000"/>
                                    </p:animScale>
                                    <p:animScale>
                                      <p:cBhvr>
                                        <p:cTn id="67" dur="166" decel="50000">
                                          <p:stCondLst>
                                            <p:cond delay="1834"/>
                                          </p:stCondLst>
                                        </p:cTn>
                                        <p:tgtEl>
                                          <p:spTgt spid="51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5F179-38B7-4692-97BE-B86FC8581B53}"/>
              </a:ext>
            </a:extLst>
          </p:cNvPr>
          <p:cNvSpPr>
            <a:spLocks noGrp="1"/>
          </p:cNvSpPr>
          <p:nvPr>
            <p:ph type="title"/>
          </p:nvPr>
        </p:nvSpPr>
        <p:spPr/>
        <p:txBody>
          <a:bodyPr/>
          <a:lstStyle/>
          <a:p>
            <a:r>
              <a:rPr lang="en-TT" dirty="0"/>
              <a:t>BLU-RAY DISC</a:t>
            </a:r>
          </a:p>
        </p:txBody>
      </p:sp>
      <p:sp>
        <p:nvSpPr>
          <p:cNvPr id="3" name="Content Placeholder 2">
            <a:extLst>
              <a:ext uri="{FF2B5EF4-FFF2-40B4-BE49-F238E27FC236}">
                <a16:creationId xmlns:a16="http://schemas.microsoft.com/office/drawing/2014/main" id="{E20452E0-39BF-4389-A0B3-E89EE58643EC}"/>
              </a:ext>
            </a:extLst>
          </p:cNvPr>
          <p:cNvSpPr>
            <a:spLocks noGrp="1"/>
          </p:cNvSpPr>
          <p:nvPr>
            <p:ph idx="1"/>
          </p:nvPr>
        </p:nvSpPr>
        <p:spPr/>
        <p:txBody>
          <a:bodyPr>
            <a:normAutofit/>
          </a:bodyPr>
          <a:lstStyle/>
          <a:p>
            <a:r>
              <a:rPr lang="en-TT" sz="2000" dirty="0"/>
              <a:t>Again as time goes by and technology is being evolved, from CD-ROM to CD-RW we now have BLU-RAY DISCS.</a:t>
            </a:r>
          </a:p>
          <a:p>
            <a:r>
              <a:rPr lang="en-TT" sz="2000" dirty="0"/>
              <a:t>This is the latest form of optical storage devices. It got its name from the blue violet rays used to read and write the data.</a:t>
            </a:r>
          </a:p>
          <a:p>
            <a:r>
              <a:rPr lang="en-TT" sz="2000" dirty="0"/>
              <a:t>It can hold a large amount of data and has 5 times the storage of a DVD.</a:t>
            </a:r>
          </a:p>
          <a:p>
            <a:r>
              <a:rPr lang="en-TT" sz="2000" dirty="0"/>
              <a:t>Its an optical storage that can store high definition of up to 1080p.</a:t>
            </a:r>
          </a:p>
          <a:p>
            <a:r>
              <a:rPr lang="en-TT" sz="2000" dirty="0"/>
              <a:t>It stores digitally encoded data in spiralled groves on a polycarbonate layer.</a:t>
            </a:r>
          </a:p>
        </p:txBody>
      </p:sp>
      <p:pic>
        <p:nvPicPr>
          <p:cNvPr id="2050" name="Picture 2" descr="Image result for blu ray disc">
            <a:extLst>
              <a:ext uri="{FF2B5EF4-FFF2-40B4-BE49-F238E27FC236}">
                <a16:creationId xmlns:a16="http://schemas.microsoft.com/office/drawing/2014/main" id="{FE6BF54A-72A7-49C3-81D4-B75141AC8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4002" y="2892542"/>
            <a:ext cx="2252869" cy="24168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40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animEffect transition="in" filter="wipe(down)">
                                      <p:cBhvr>
                                        <p:cTn id="39" dur="580">
                                          <p:stCondLst>
                                            <p:cond delay="0"/>
                                          </p:stCondLst>
                                        </p:cTn>
                                        <p:tgtEl>
                                          <p:spTgt spid="2050"/>
                                        </p:tgtEl>
                                      </p:cBhvr>
                                    </p:animEffect>
                                    <p:anim calcmode="lin" valueType="num">
                                      <p:cBhvr>
                                        <p:cTn id="40"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45" dur="26">
                                          <p:stCondLst>
                                            <p:cond delay="650"/>
                                          </p:stCondLst>
                                        </p:cTn>
                                        <p:tgtEl>
                                          <p:spTgt spid="2050"/>
                                        </p:tgtEl>
                                      </p:cBhvr>
                                      <p:to x="100000" y="60000"/>
                                    </p:animScale>
                                    <p:animScale>
                                      <p:cBhvr>
                                        <p:cTn id="46" dur="166" decel="50000">
                                          <p:stCondLst>
                                            <p:cond delay="676"/>
                                          </p:stCondLst>
                                        </p:cTn>
                                        <p:tgtEl>
                                          <p:spTgt spid="2050"/>
                                        </p:tgtEl>
                                      </p:cBhvr>
                                      <p:to x="100000" y="100000"/>
                                    </p:animScale>
                                    <p:animScale>
                                      <p:cBhvr>
                                        <p:cTn id="47" dur="26">
                                          <p:stCondLst>
                                            <p:cond delay="1312"/>
                                          </p:stCondLst>
                                        </p:cTn>
                                        <p:tgtEl>
                                          <p:spTgt spid="2050"/>
                                        </p:tgtEl>
                                      </p:cBhvr>
                                      <p:to x="100000" y="80000"/>
                                    </p:animScale>
                                    <p:animScale>
                                      <p:cBhvr>
                                        <p:cTn id="48" dur="166" decel="50000">
                                          <p:stCondLst>
                                            <p:cond delay="1338"/>
                                          </p:stCondLst>
                                        </p:cTn>
                                        <p:tgtEl>
                                          <p:spTgt spid="2050"/>
                                        </p:tgtEl>
                                      </p:cBhvr>
                                      <p:to x="100000" y="100000"/>
                                    </p:animScale>
                                    <p:animScale>
                                      <p:cBhvr>
                                        <p:cTn id="49" dur="26">
                                          <p:stCondLst>
                                            <p:cond delay="1642"/>
                                          </p:stCondLst>
                                        </p:cTn>
                                        <p:tgtEl>
                                          <p:spTgt spid="2050"/>
                                        </p:tgtEl>
                                      </p:cBhvr>
                                      <p:to x="100000" y="90000"/>
                                    </p:animScale>
                                    <p:animScale>
                                      <p:cBhvr>
                                        <p:cTn id="50" dur="166" decel="50000">
                                          <p:stCondLst>
                                            <p:cond delay="1668"/>
                                          </p:stCondLst>
                                        </p:cTn>
                                        <p:tgtEl>
                                          <p:spTgt spid="2050"/>
                                        </p:tgtEl>
                                      </p:cBhvr>
                                      <p:to x="100000" y="100000"/>
                                    </p:animScale>
                                    <p:animScale>
                                      <p:cBhvr>
                                        <p:cTn id="51" dur="26">
                                          <p:stCondLst>
                                            <p:cond delay="1808"/>
                                          </p:stCondLst>
                                        </p:cTn>
                                        <p:tgtEl>
                                          <p:spTgt spid="2050"/>
                                        </p:tgtEl>
                                      </p:cBhvr>
                                      <p:to x="100000" y="95000"/>
                                    </p:animScale>
                                    <p:animScale>
                                      <p:cBhvr>
                                        <p:cTn id="52"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D8EBD-23B0-4B90-876D-7CB97E88AE87}"/>
              </a:ext>
            </a:extLst>
          </p:cNvPr>
          <p:cNvSpPr>
            <a:spLocks noGrp="1"/>
          </p:cNvSpPr>
          <p:nvPr>
            <p:ph type="title"/>
          </p:nvPr>
        </p:nvSpPr>
        <p:spPr/>
        <p:txBody>
          <a:bodyPr/>
          <a:lstStyle/>
          <a:p>
            <a:r>
              <a:rPr lang="en-TT" dirty="0"/>
              <a:t>FLASH MEMORY CARDS</a:t>
            </a:r>
          </a:p>
        </p:txBody>
      </p:sp>
      <p:sp>
        <p:nvSpPr>
          <p:cNvPr id="3" name="Content Placeholder 2">
            <a:extLst>
              <a:ext uri="{FF2B5EF4-FFF2-40B4-BE49-F238E27FC236}">
                <a16:creationId xmlns:a16="http://schemas.microsoft.com/office/drawing/2014/main" id="{D8C52B98-E007-476F-9DD9-CF350574DFD1}"/>
              </a:ext>
            </a:extLst>
          </p:cNvPr>
          <p:cNvSpPr>
            <a:spLocks noGrp="1"/>
          </p:cNvSpPr>
          <p:nvPr>
            <p:ph idx="1"/>
          </p:nvPr>
        </p:nvSpPr>
        <p:spPr/>
        <p:txBody>
          <a:bodyPr/>
          <a:lstStyle/>
          <a:p>
            <a:r>
              <a:rPr lang="en-TT" sz="2000" dirty="0"/>
              <a:t>This is also known as storage cards.</a:t>
            </a:r>
          </a:p>
          <a:p>
            <a:r>
              <a:rPr lang="en-TT" sz="2000" dirty="0"/>
              <a:t>It is used to store data on a potable or remote computing device/devices.</a:t>
            </a:r>
          </a:p>
          <a:p>
            <a:r>
              <a:rPr lang="en-TT" sz="2000" dirty="0"/>
              <a:t>Such data includes text, video and pictures.</a:t>
            </a:r>
          </a:p>
          <a:p>
            <a:endParaRPr lang="en-TT" dirty="0"/>
          </a:p>
        </p:txBody>
      </p:sp>
      <p:pic>
        <p:nvPicPr>
          <p:cNvPr id="3074" name="Picture 2" descr="Image result for flash memory cards">
            <a:extLst>
              <a:ext uri="{FF2B5EF4-FFF2-40B4-BE49-F238E27FC236}">
                <a16:creationId xmlns:a16="http://schemas.microsoft.com/office/drawing/2014/main" id="{CAD7A578-4B59-4510-9A74-5BA7699794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072" y="4157001"/>
            <a:ext cx="3381375" cy="21145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Image result for flash memory cards">
            <a:extLst>
              <a:ext uri="{FF2B5EF4-FFF2-40B4-BE49-F238E27FC236}">
                <a16:creationId xmlns:a16="http://schemas.microsoft.com/office/drawing/2014/main" id="{AC77D6FE-C16B-444D-B023-50F91530C0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649" y="4061831"/>
            <a:ext cx="3676650" cy="23770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46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fade">
                                      <p:cBhvr>
                                        <p:cTn id="27" dur="2000"/>
                                        <p:tgtEl>
                                          <p:spTgt spid="3076"/>
                                        </p:tgtEl>
                                      </p:cBhvr>
                                    </p:animEffect>
                                    <p:anim calcmode="lin" valueType="num">
                                      <p:cBhvr>
                                        <p:cTn id="28" dur="2000" fill="hold"/>
                                        <p:tgtEl>
                                          <p:spTgt spid="3076"/>
                                        </p:tgtEl>
                                        <p:attrNameLst>
                                          <p:attrName>ppt_w</p:attrName>
                                        </p:attrNameLst>
                                      </p:cBhvr>
                                      <p:tavLst>
                                        <p:tav tm="0" fmla="#ppt_w*sin(2.5*pi*$)">
                                          <p:val>
                                            <p:fltVal val="0"/>
                                          </p:val>
                                        </p:tav>
                                        <p:tav tm="100000">
                                          <p:val>
                                            <p:fltVal val="1"/>
                                          </p:val>
                                        </p:tav>
                                      </p:tavLst>
                                    </p:anim>
                                    <p:anim calcmode="lin" valueType="num">
                                      <p:cBhvr>
                                        <p:cTn id="29" dur="2000" fill="hold"/>
                                        <p:tgtEl>
                                          <p:spTgt spid="3076"/>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3074"/>
                                        </p:tgtEl>
                                        <p:attrNameLst>
                                          <p:attrName>style.visibility</p:attrName>
                                        </p:attrNameLst>
                                      </p:cBhvr>
                                      <p:to>
                                        <p:strVal val="visible"/>
                                      </p:to>
                                    </p:set>
                                    <p:animEffect transition="in" filter="wipe(down)">
                                      <p:cBhvr>
                                        <p:cTn id="34" dur="580">
                                          <p:stCondLst>
                                            <p:cond delay="0"/>
                                          </p:stCondLst>
                                        </p:cTn>
                                        <p:tgtEl>
                                          <p:spTgt spid="3074"/>
                                        </p:tgtEl>
                                      </p:cBhvr>
                                    </p:animEffect>
                                    <p:anim calcmode="lin" valueType="num">
                                      <p:cBhvr>
                                        <p:cTn id="35"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40" dur="26">
                                          <p:stCondLst>
                                            <p:cond delay="650"/>
                                          </p:stCondLst>
                                        </p:cTn>
                                        <p:tgtEl>
                                          <p:spTgt spid="3074"/>
                                        </p:tgtEl>
                                      </p:cBhvr>
                                      <p:to x="100000" y="60000"/>
                                    </p:animScale>
                                    <p:animScale>
                                      <p:cBhvr>
                                        <p:cTn id="41" dur="166" decel="50000">
                                          <p:stCondLst>
                                            <p:cond delay="676"/>
                                          </p:stCondLst>
                                        </p:cTn>
                                        <p:tgtEl>
                                          <p:spTgt spid="3074"/>
                                        </p:tgtEl>
                                      </p:cBhvr>
                                      <p:to x="100000" y="100000"/>
                                    </p:animScale>
                                    <p:animScale>
                                      <p:cBhvr>
                                        <p:cTn id="42" dur="26">
                                          <p:stCondLst>
                                            <p:cond delay="1312"/>
                                          </p:stCondLst>
                                        </p:cTn>
                                        <p:tgtEl>
                                          <p:spTgt spid="3074"/>
                                        </p:tgtEl>
                                      </p:cBhvr>
                                      <p:to x="100000" y="80000"/>
                                    </p:animScale>
                                    <p:animScale>
                                      <p:cBhvr>
                                        <p:cTn id="43" dur="166" decel="50000">
                                          <p:stCondLst>
                                            <p:cond delay="1338"/>
                                          </p:stCondLst>
                                        </p:cTn>
                                        <p:tgtEl>
                                          <p:spTgt spid="3074"/>
                                        </p:tgtEl>
                                      </p:cBhvr>
                                      <p:to x="100000" y="100000"/>
                                    </p:animScale>
                                    <p:animScale>
                                      <p:cBhvr>
                                        <p:cTn id="44" dur="26">
                                          <p:stCondLst>
                                            <p:cond delay="1642"/>
                                          </p:stCondLst>
                                        </p:cTn>
                                        <p:tgtEl>
                                          <p:spTgt spid="3074"/>
                                        </p:tgtEl>
                                      </p:cBhvr>
                                      <p:to x="100000" y="90000"/>
                                    </p:animScale>
                                    <p:animScale>
                                      <p:cBhvr>
                                        <p:cTn id="45" dur="166" decel="50000">
                                          <p:stCondLst>
                                            <p:cond delay="1668"/>
                                          </p:stCondLst>
                                        </p:cTn>
                                        <p:tgtEl>
                                          <p:spTgt spid="3074"/>
                                        </p:tgtEl>
                                      </p:cBhvr>
                                      <p:to x="100000" y="100000"/>
                                    </p:animScale>
                                    <p:animScale>
                                      <p:cBhvr>
                                        <p:cTn id="46" dur="26">
                                          <p:stCondLst>
                                            <p:cond delay="1808"/>
                                          </p:stCondLst>
                                        </p:cTn>
                                        <p:tgtEl>
                                          <p:spTgt spid="3074"/>
                                        </p:tgtEl>
                                      </p:cBhvr>
                                      <p:to x="100000" y="95000"/>
                                    </p:animScale>
                                    <p:animScale>
                                      <p:cBhvr>
                                        <p:cTn id="47"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06F6-E94B-4086-8A0E-F218D7A3F64F}"/>
              </a:ext>
            </a:extLst>
          </p:cNvPr>
          <p:cNvSpPr>
            <a:spLocks noGrp="1"/>
          </p:cNvSpPr>
          <p:nvPr>
            <p:ph type="title"/>
          </p:nvPr>
        </p:nvSpPr>
        <p:spPr/>
        <p:txBody>
          <a:bodyPr/>
          <a:lstStyle/>
          <a:p>
            <a:r>
              <a:rPr lang="en-TT" dirty="0"/>
              <a:t>EXPRESS CARDS</a:t>
            </a:r>
          </a:p>
        </p:txBody>
      </p:sp>
      <p:sp>
        <p:nvSpPr>
          <p:cNvPr id="3" name="Content Placeholder 2">
            <a:extLst>
              <a:ext uri="{FF2B5EF4-FFF2-40B4-BE49-F238E27FC236}">
                <a16:creationId xmlns:a16="http://schemas.microsoft.com/office/drawing/2014/main" id="{DDF6C9BA-575A-41F0-B44C-84BDCFFC2ACD}"/>
              </a:ext>
            </a:extLst>
          </p:cNvPr>
          <p:cNvSpPr>
            <a:spLocks noGrp="1"/>
          </p:cNvSpPr>
          <p:nvPr>
            <p:ph idx="1"/>
          </p:nvPr>
        </p:nvSpPr>
        <p:spPr>
          <a:xfrm>
            <a:off x="680321" y="2238399"/>
            <a:ext cx="9613861" cy="3599316"/>
          </a:xfrm>
        </p:spPr>
        <p:txBody>
          <a:bodyPr/>
          <a:lstStyle/>
          <a:p>
            <a:r>
              <a:rPr lang="en-TT" dirty="0"/>
              <a:t>Supports several hosts</a:t>
            </a:r>
          </a:p>
          <a:p>
            <a:r>
              <a:rPr lang="en-TT" dirty="0"/>
              <a:t>Has a lot more bandwidth because of its direct connection to the system bus.</a:t>
            </a:r>
          </a:p>
          <a:p>
            <a:r>
              <a:rPr lang="en-TT" dirty="0"/>
              <a:t>It’s a printed circuit board that uses slots to enable a computer system with additional features.</a:t>
            </a:r>
          </a:p>
          <a:p>
            <a:r>
              <a:rPr lang="en-TT" dirty="0"/>
              <a:t>It has a maximum of 2.5GB</a:t>
            </a:r>
          </a:p>
          <a:p>
            <a:endParaRPr lang="en-TT" dirty="0"/>
          </a:p>
        </p:txBody>
      </p:sp>
      <p:pic>
        <p:nvPicPr>
          <p:cNvPr id="1026" name="Picture 2" descr="Image result for express cards">
            <a:extLst>
              <a:ext uri="{FF2B5EF4-FFF2-40B4-BE49-F238E27FC236}">
                <a16:creationId xmlns:a16="http://schemas.microsoft.com/office/drawing/2014/main" id="{06046F68-65E2-4EA4-8181-44AB4BD315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8486" y="4127398"/>
            <a:ext cx="3581400" cy="21145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06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wipe(down)">
                                      <p:cBhvr>
                                        <p:cTn id="34" dur="580">
                                          <p:stCondLst>
                                            <p:cond delay="0"/>
                                          </p:stCondLst>
                                        </p:cTn>
                                        <p:tgtEl>
                                          <p:spTgt spid="1026"/>
                                        </p:tgtEl>
                                      </p:cBhvr>
                                    </p:animEffect>
                                    <p:anim calcmode="lin" valueType="num">
                                      <p:cBhvr>
                                        <p:cTn id="35"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0" dur="26">
                                          <p:stCondLst>
                                            <p:cond delay="650"/>
                                          </p:stCondLst>
                                        </p:cTn>
                                        <p:tgtEl>
                                          <p:spTgt spid="1026"/>
                                        </p:tgtEl>
                                      </p:cBhvr>
                                      <p:to x="100000" y="60000"/>
                                    </p:animScale>
                                    <p:animScale>
                                      <p:cBhvr>
                                        <p:cTn id="41" dur="166" decel="50000">
                                          <p:stCondLst>
                                            <p:cond delay="676"/>
                                          </p:stCondLst>
                                        </p:cTn>
                                        <p:tgtEl>
                                          <p:spTgt spid="1026"/>
                                        </p:tgtEl>
                                      </p:cBhvr>
                                      <p:to x="100000" y="100000"/>
                                    </p:animScale>
                                    <p:animScale>
                                      <p:cBhvr>
                                        <p:cTn id="42" dur="26">
                                          <p:stCondLst>
                                            <p:cond delay="1312"/>
                                          </p:stCondLst>
                                        </p:cTn>
                                        <p:tgtEl>
                                          <p:spTgt spid="1026"/>
                                        </p:tgtEl>
                                      </p:cBhvr>
                                      <p:to x="100000" y="80000"/>
                                    </p:animScale>
                                    <p:animScale>
                                      <p:cBhvr>
                                        <p:cTn id="43" dur="166" decel="50000">
                                          <p:stCondLst>
                                            <p:cond delay="1338"/>
                                          </p:stCondLst>
                                        </p:cTn>
                                        <p:tgtEl>
                                          <p:spTgt spid="1026"/>
                                        </p:tgtEl>
                                      </p:cBhvr>
                                      <p:to x="100000" y="100000"/>
                                    </p:animScale>
                                    <p:animScale>
                                      <p:cBhvr>
                                        <p:cTn id="44" dur="26">
                                          <p:stCondLst>
                                            <p:cond delay="1642"/>
                                          </p:stCondLst>
                                        </p:cTn>
                                        <p:tgtEl>
                                          <p:spTgt spid="1026"/>
                                        </p:tgtEl>
                                      </p:cBhvr>
                                      <p:to x="100000" y="90000"/>
                                    </p:animScale>
                                    <p:animScale>
                                      <p:cBhvr>
                                        <p:cTn id="45" dur="166" decel="50000">
                                          <p:stCondLst>
                                            <p:cond delay="1668"/>
                                          </p:stCondLst>
                                        </p:cTn>
                                        <p:tgtEl>
                                          <p:spTgt spid="1026"/>
                                        </p:tgtEl>
                                      </p:cBhvr>
                                      <p:to x="100000" y="100000"/>
                                    </p:animScale>
                                    <p:animScale>
                                      <p:cBhvr>
                                        <p:cTn id="46" dur="26">
                                          <p:stCondLst>
                                            <p:cond delay="1808"/>
                                          </p:stCondLst>
                                        </p:cTn>
                                        <p:tgtEl>
                                          <p:spTgt spid="1026"/>
                                        </p:tgtEl>
                                      </p:cBhvr>
                                      <p:to x="100000" y="95000"/>
                                    </p:animScale>
                                    <p:animScale>
                                      <p:cBhvr>
                                        <p:cTn id="47"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805D-2CD9-4545-BDDD-601569EA715B}"/>
              </a:ext>
            </a:extLst>
          </p:cNvPr>
          <p:cNvSpPr>
            <a:spLocks noGrp="1"/>
          </p:cNvSpPr>
          <p:nvPr>
            <p:ph type="title"/>
          </p:nvPr>
        </p:nvSpPr>
        <p:spPr>
          <a:xfrm>
            <a:off x="762000" y="-2008"/>
            <a:ext cx="5314536" cy="1325563"/>
          </a:xfrm>
        </p:spPr>
        <p:txBody>
          <a:bodyPr>
            <a:normAutofit/>
          </a:bodyPr>
          <a:lstStyle/>
          <a:p>
            <a:r>
              <a:rPr lang="en-TT" sz="6000" dirty="0"/>
              <a:t>Smart Cards</a:t>
            </a:r>
          </a:p>
        </p:txBody>
      </p:sp>
      <p:sp>
        <p:nvSpPr>
          <p:cNvPr id="3" name="Content Placeholder 2">
            <a:extLst>
              <a:ext uri="{FF2B5EF4-FFF2-40B4-BE49-F238E27FC236}">
                <a16:creationId xmlns:a16="http://schemas.microsoft.com/office/drawing/2014/main" id="{5CF91197-782F-4365-8FEA-2A5C121C5347}"/>
              </a:ext>
            </a:extLst>
          </p:cNvPr>
          <p:cNvSpPr>
            <a:spLocks noGrp="1"/>
          </p:cNvSpPr>
          <p:nvPr>
            <p:ph idx="1"/>
          </p:nvPr>
        </p:nvSpPr>
        <p:spPr>
          <a:xfrm>
            <a:off x="467324" y="1143000"/>
            <a:ext cx="5609219" cy="5410200"/>
          </a:xfrm>
        </p:spPr>
        <p:txBody>
          <a:bodyPr anchor="t">
            <a:normAutofit/>
          </a:bodyPr>
          <a:lstStyle/>
          <a:p>
            <a:r>
              <a:rPr lang="en-US" sz="2200" dirty="0"/>
              <a:t>A smart card is a card that stores information on a microprocessor or memory chip rather than the magnetic stripe found on ATM and credit cards. </a:t>
            </a:r>
          </a:p>
          <a:p>
            <a:r>
              <a:rPr lang="en-US" sz="2200" dirty="0"/>
              <a:t>Smart cards are read either by physical slots or short-range Wi-Fi via near field communication. </a:t>
            </a:r>
          </a:p>
          <a:p>
            <a:r>
              <a:rPr lang="en-US" sz="2200" dirty="0"/>
              <a:t>The cards are used for transferring financial information along with a variety of identification purposes.</a:t>
            </a:r>
          </a:p>
          <a:p>
            <a:r>
              <a:rPr lang="en-US" sz="2200" dirty="0"/>
              <a:t>Some companies use smart cards as identification cards for added security. Transactions made with smart cards are encrypted and cannot be hacked. </a:t>
            </a:r>
            <a:endParaRPr lang="en-TT" sz="2200" dirty="0"/>
          </a:p>
          <a:p>
            <a:endParaRPr lang="en-TT" sz="1500" dirty="0"/>
          </a:p>
        </p:txBody>
      </p:sp>
      <p:pic>
        <p:nvPicPr>
          <p:cNvPr id="4" name="Picture 3" descr="http://techblogcorner.com/wp-content/uploads/2017/11/smart-cards-uses-techblogcorner.jpg">
            <a:extLst>
              <a:ext uri="{FF2B5EF4-FFF2-40B4-BE49-F238E27FC236}">
                <a16:creationId xmlns:a16="http://schemas.microsoft.com/office/drawing/2014/main" id="{4307CFA2-0ABB-4325-BE70-44B92C28E81F}"/>
              </a:ext>
            </a:extLst>
          </p:cNvPr>
          <p:cNvPicPr/>
          <p:nvPr/>
        </p:nvPicPr>
        <p:blipFill rotWithShape="1">
          <a:blip r:embed="rId2">
            <a:extLst>
              <a:ext uri="{28A0092B-C50C-407E-A947-70E740481C1C}">
                <a14:useLocalDpi xmlns:a14="http://schemas.microsoft.com/office/drawing/2010/main" val="0"/>
              </a:ext>
            </a:extLst>
          </a:blip>
          <a:srcRect l="14189" r="21578" b="2"/>
          <a:stretch/>
        </p:blipFill>
        <p:spPr bwMode="auto">
          <a:xfrm>
            <a:off x="7938052" y="-2008"/>
            <a:ext cx="4253948" cy="4174437"/>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p:spPr>
      </p:pic>
    </p:spTree>
    <p:extLst>
      <p:ext uri="{BB962C8B-B14F-4D97-AF65-F5344CB8AC3E}">
        <p14:creationId xmlns:p14="http://schemas.microsoft.com/office/powerpoint/2010/main" val="3550161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F35E-06C0-4286-8B61-FC746B78451E}"/>
              </a:ext>
            </a:extLst>
          </p:cNvPr>
          <p:cNvSpPr>
            <a:spLocks noGrp="1"/>
          </p:cNvSpPr>
          <p:nvPr>
            <p:ph type="title"/>
          </p:nvPr>
        </p:nvSpPr>
        <p:spPr>
          <a:xfrm>
            <a:off x="198784" y="569844"/>
            <a:ext cx="4539378" cy="5688082"/>
          </a:xfrm>
        </p:spPr>
        <p:txBody>
          <a:bodyPr>
            <a:normAutofit/>
          </a:bodyPr>
          <a:lstStyle/>
          <a:p>
            <a:r>
              <a:rPr lang="en-US" sz="4800" dirty="0">
                <a:solidFill>
                  <a:schemeClr val="accent2">
                    <a:lumMod val="50000"/>
                  </a:schemeClr>
                </a:solidFill>
              </a:rPr>
              <a:t>Developing Technological Advancements in Physical Storage Devices</a:t>
            </a:r>
            <a:br>
              <a:rPr lang="en-TT" sz="4800" dirty="0">
                <a:solidFill>
                  <a:schemeClr val="accent2">
                    <a:lumMod val="50000"/>
                  </a:schemeClr>
                </a:solidFill>
              </a:rPr>
            </a:br>
            <a:endParaRPr lang="en-TT" sz="4800" dirty="0">
              <a:solidFill>
                <a:schemeClr val="accent2">
                  <a:lumMod val="50000"/>
                </a:schemeClr>
              </a:solidFill>
            </a:endParaRPr>
          </a:p>
        </p:txBody>
      </p:sp>
      <p:graphicFrame>
        <p:nvGraphicFramePr>
          <p:cNvPr id="5" name="Content Placeholder 2">
            <a:extLst>
              <a:ext uri="{FF2B5EF4-FFF2-40B4-BE49-F238E27FC236}">
                <a16:creationId xmlns:a16="http://schemas.microsoft.com/office/drawing/2014/main" id="{BDF22C39-9118-4281-999C-D037A3DD501D}"/>
              </a:ext>
            </a:extLst>
          </p:cNvPr>
          <p:cNvGraphicFramePr>
            <a:graphicFrameLocks noGrp="1"/>
          </p:cNvGraphicFramePr>
          <p:nvPr>
            <p:ph idx="1"/>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668014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1832</TotalTime>
  <Words>800</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vt:lpstr>
      <vt:lpstr>Arial Black</vt:lpstr>
      <vt:lpstr>Trebuchet MS</vt:lpstr>
      <vt:lpstr>Wingdings</vt:lpstr>
      <vt:lpstr>Wingdings 3</vt:lpstr>
      <vt:lpstr>Facet</vt:lpstr>
      <vt:lpstr>PowerPoint Presentation</vt:lpstr>
      <vt:lpstr>What is a Storage Device?</vt:lpstr>
      <vt:lpstr>HARD DISK DRIVE </vt:lpstr>
      <vt:lpstr>USB FLASH DRIVES</vt:lpstr>
      <vt:lpstr>CD-ROM</vt:lpstr>
      <vt:lpstr>CD-RW DRIVES</vt:lpstr>
      <vt:lpstr>BLU-RAY DISC</vt:lpstr>
      <vt:lpstr>FLASH MEMORY CARDS</vt:lpstr>
      <vt:lpstr>EXPRESS CARDS</vt:lpstr>
      <vt:lpstr>Smart Cards</vt:lpstr>
      <vt:lpstr>Developing Technological Advancements in Physical Storage Devices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Joseph</dc:creator>
  <cp:lastModifiedBy>Maria Cox</cp:lastModifiedBy>
  <cp:revision>13</cp:revision>
  <dcterms:created xsi:type="dcterms:W3CDTF">2018-11-03T17:07:58Z</dcterms:created>
  <dcterms:modified xsi:type="dcterms:W3CDTF">2018-11-13T15:31:46Z</dcterms:modified>
</cp:coreProperties>
</file>